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Lst>
  <p:notesMasterIdLst>
    <p:notesMasterId r:id="rId17"/>
  </p:notesMasterIdLst>
  <p:sldIdLst>
    <p:sldId id="2147469570" r:id="rId5"/>
    <p:sldId id="2147469623" r:id="rId6"/>
    <p:sldId id="2147469588" r:id="rId7"/>
    <p:sldId id="2147469608" r:id="rId8"/>
    <p:sldId id="2147469609" r:id="rId9"/>
    <p:sldId id="2147469610" r:id="rId10"/>
    <p:sldId id="2147469611" r:id="rId11"/>
    <p:sldId id="2147469612" r:id="rId12"/>
    <p:sldId id="2147469613" r:id="rId13"/>
    <p:sldId id="2147469614" r:id="rId14"/>
    <p:sldId id="2147469615" r:id="rId15"/>
    <p:sldId id="214746959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83" autoAdjust="0"/>
  </p:normalViewPr>
  <p:slideViewPr>
    <p:cSldViewPr snapToGrid="0">
      <p:cViewPr varScale="1">
        <p:scale>
          <a:sx n="112" d="100"/>
          <a:sy n="112" d="100"/>
        </p:scale>
        <p:origin x="55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Constantinou" userId="867b29a8-5109-4f67-baaa-18a836884e23" providerId="ADAL" clId="{FE348711-323E-4DB9-8341-FA19F53D0BE8}"/>
    <pc:docChg chg="modSld">
      <pc:chgData name="Maria Constantinou" userId="867b29a8-5109-4f67-baaa-18a836884e23" providerId="ADAL" clId="{FE348711-323E-4DB9-8341-FA19F53D0BE8}" dt="2024-11-06T14:36:24.990" v="53" actId="20577"/>
      <pc:docMkLst>
        <pc:docMk/>
      </pc:docMkLst>
      <pc:sldChg chg="modSp mod">
        <pc:chgData name="Maria Constantinou" userId="867b29a8-5109-4f67-baaa-18a836884e23" providerId="ADAL" clId="{FE348711-323E-4DB9-8341-FA19F53D0BE8}" dt="2024-11-06T14:36:24.990" v="53" actId="20577"/>
        <pc:sldMkLst>
          <pc:docMk/>
          <pc:sldMk cId="3043130665" sldId="2147469570"/>
        </pc:sldMkLst>
      </pc:sldChg>
      <pc:sldChg chg="modSp mod">
        <pc:chgData name="Maria Constantinou" userId="867b29a8-5109-4f67-baaa-18a836884e23" providerId="ADAL" clId="{FE348711-323E-4DB9-8341-FA19F53D0BE8}" dt="2024-11-06T14:36:14.463" v="45" actId="403"/>
        <pc:sldMkLst>
          <pc:docMk/>
          <pc:sldMk cId="2311283765" sldId="2147469593"/>
        </pc:sldMkLst>
      </pc:sldChg>
      <pc:sldChg chg="modSp">
        <pc:chgData name="Maria Constantinou" userId="867b29a8-5109-4f67-baaa-18a836884e23" providerId="ADAL" clId="{FE348711-323E-4DB9-8341-FA19F53D0BE8}" dt="2024-11-06T14:35:27.535" v="2" actId="1076"/>
        <pc:sldMkLst>
          <pc:docMk/>
          <pc:sldMk cId="2292537430" sldId="2147469623"/>
        </pc:sldMkLst>
      </pc:sldChg>
    </pc:docChg>
  </pc:docChgLst>
  <pc:docChgLst>
    <pc:chgData name="Crystal Slone" userId="c1bafd70-e243-4ed9-9299-8c160482dfa6" providerId="ADAL" clId="{EC454EAF-3948-43E4-8480-D6DED4C444BD}"/>
    <pc:docChg chg="modSld">
      <pc:chgData name="Crystal Slone" userId="c1bafd70-e243-4ed9-9299-8c160482dfa6" providerId="ADAL" clId="{EC454EAF-3948-43E4-8480-D6DED4C444BD}" dt="2025-03-05T18:58:23.685" v="3" actId="20577"/>
      <pc:docMkLst>
        <pc:docMk/>
      </pc:docMkLst>
      <pc:sldChg chg="modSp mod">
        <pc:chgData name="Crystal Slone" userId="c1bafd70-e243-4ed9-9299-8c160482dfa6" providerId="ADAL" clId="{EC454EAF-3948-43E4-8480-D6DED4C444BD}" dt="2025-03-05T18:58:23.685" v="3" actId="20577"/>
        <pc:sldMkLst>
          <pc:docMk/>
          <pc:sldMk cId="3043130665" sldId="2147469570"/>
        </pc:sldMkLst>
        <pc:spChg chg="mod">
          <ac:chgData name="Crystal Slone" userId="c1bafd70-e243-4ed9-9299-8c160482dfa6" providerId="ADAL" clId="{EC454EAF-3948-43E4-8480-D6DED4C444BD}" dt="2025-03-05T18:58:23.685" v="3" actId="20577"/>
          <ac:spMkLst>
            <pc:docMk/>
            <pc:sldMk cId="3043130665" sldId="2147469570"/>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AF64AF-D919-4A16-8B51-413A18A20D93}"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BC6FF3-209A-401E-B59C-1564705E8B49}" type="slidenum">
              <a:rPr lang="en-US" smtClean="0"/>
              <a:t>‹#›</a:t>
            </a:fld>
            <a:endParaRPr lang="en-US"/>
          </a:p>
        </p:txBody>
      </p:sp>
    </p:spTree>
    <p:extLst>
      <p:ext uri="{BB962C8B-B14F-4D97-AF65-F5344CB8AC3E}">
        <p14:creationId xmlns:p14="http://schemas.microsoft.com/office/powerpoint/2010/main" val="3822351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BC6FF3-209A-401E-B59C-1564705E8B49}" type="slidenum">
              <a:rPr lang="en-US" smtClean="0"/>
              <a:t>3</a:t>
            </a:fld>
            <a:endParaRPr lang="en-US"/>
          </a:p>
        </p:txBody>
      </p:sp>
    </p:spTree>
    <p:extLst>
      <p:ext uri="{BB962C8B-B14F-4D97-AF65-F5344CB8AC3E}">
        <p14:creationId xmlns:p14="http://schemas.microsoft.com/office/powerpoint/2010/main" val="2523430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360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BC6FF3-209A-401E-B59C-1564705E8B49}" type="slidenum">
              <a:rPr lang="en-US" smtClean="0"/>
              <a:t>4</a:t>
            </a:fld>
            <a:endParaRPr lang="en-US"/>
          </a:p>
        </p:txBody>
      </p:sp>
    </p:spTree>
    <p:extLst>
      <p:ext uri="{BB962C8B-B14F-4D97-AF65-F5344CB8AC3E}">
        <p14:creationId xmlns:p14="http://schemas.microsoft.com/office/powerpoint/2010/main" val="3088882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BC6FF3-209A-401E-B59C-1564705E8B49}" type="slidenum">
              <a:rPr lang="en-US" smtClean="0"/>
              <a:t>5</a:t>
            </a:fld>
            <a:endParaRPr lang="en-US"/>
          </a:p>
        </p:txBody>
      </p:sp>
    </p:spTree>
    <p:extLst>
      <p:ext uri="{BB962C8B-B14F-4D97-AF65-F5344CB8AC3E}">
        <p14:creationId xmlns:p14="http://schemas.microsoft.com/office/powerpoint/2010/main" val="3732871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BC6FF3-209A-401E-B59C-1564705E8B49}" type="slidenum">
              <a:rPr lang="en-US" smtClean="0"/>
              <a:t>6</a:t>
            </a:fld>
            <a:endParaRPr lang="en-US"/>
          </a:p>
        </p:txBody>
      </p:sp>
    </p:spTree>
    <p:extLst>
      <p:ext uri="{BB962C8B-B14F-4D97-AF65-F5344CB8AC3E}">
        <p14:creationId xmlns:p14="http://schemas.microsoft.com/office/powerpoint/2010/main" val="311764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BC6FF3-209A-401E-B59C-1564705E8B49}" type="slidenum">
              <a:rPr lang="en-US" smtClean="0"/>
              <a:t>7</a:t>
            </a:fld>
            <a:endParaRPr lang="en-US"/>
          </a:p>
        </p:txBody>
      </p:sp>
    </p:spTree>
    <p:extLst>
      <p:ext uri="{BB962C8B-B14F-4D97-AF65-F5344CB8AC3E}">
        <p14:creationId xmlns:p14="http://schemas.microsoft.com/office/powerpoint/2010/main" val="2060021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BC6FF3-209A-401E-B59C-1564705E8B49}" type="slidenum">
              <a:rPr lang="en-US" smtClean="0"/>
              <a:t>8</a:t>
            </a:fld>
            <a:endParaRPr lang="en-US"/>
          </a:p>
        </p:txBody>
      </p:sp>
    </p:spTree>
    <p:extLst>
      <p:ext uri="{BB962C8B-B14F-4D97-AF65-F5344CB8AC3E}">
        <p14:creationId xmlns:p14="http://schemas.microsoft.com/office/powerpoint/2010/main" val="339888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BC6FF3-209A-401E-B59C-1564705E8B49}" type="slidenum">
              <a:rPr lang="en-US" smtClean="0"/>
              <a:t>9</a:t>
            </a:fld>
            <a:endParaRPr lang="en-US"/>
          </a:p>
        </p:txBody>
      </p:sp>
    </p:spTree>
    <p:extLst>
      <p:ext uri="{BB962C8B-B14F-4D97-AF65-F5344CB8AC3E}">
        <p14:creationId xmlns:p14="http://schemas.microsoft.com/office/powerpoint/2010/main" val="3286121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BC6FF3-209A-401E-B59C-1564705E8B49}" type="slidenum">
              <a:rPr lang="en-US" smtClean="0"/>
              <a:t>10</a:t>
            </a:fld>
            <a:endParaRPr lang="en-US"/>
          </a:p>
        </p:txBody>
      </p:sp>
    </p:spTree>
    <p:extLst>
      <p:ext uri="{BB962C8B-B14F-4D97-AF65-F5344CB8AC3E}">
        <p14:creationId xmlns:p14="http://schemas.microsoft.com/office/powerpoint/2010/main" val="1393557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BC6FF3-209A-401E-B59C-1564705E8B49}" type="slidenum">
              <a:rPr lang="en-US" smtClean="0"/>
              <a:t>11</a:t>
            </a:fld>
            <a:endParaRPr lang="en-US"/>
          </a:p>
        </p:txBody>
      </p:sp>
    </p:spTree>
    <p:extLst>
      <p:ext uri="{BB962C8B-B14F-4D97-AF65-F5344CB8AC3E}">
        <p14:creationId xmlns:p14="http://schemas.microsoft.com/office/powerpoint/2010/main" val="3078951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1FC59D4-D595-8CCE-729B-798594630D0F}"/>
              </a:ext>
            </a:extLst>
          </p:cNvPr>
          <p:cNvGraphicFramePr>
            <a:graphicFrameLocks noChangeAspect="1"/>
          </p:cNvGraphicFramePr>
          <p:nvPr userDrawn="1">
            <p:custDataLst>
              <p:tags r:id="rId1"/>
            </p:custDataLst>
            <p:extLst>
              <p:ext uri="{D42A27DB-BD31-4B8C-83A1-F6EECF244321}">
                <p14:modId xmlns:p14="http://schemas.microsoft.com/office/powerpoint/2010/main" val="2291804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6" name="think-cell data - do not delete" hidden="1">
                        <a:extLst>
                          <a:ext uri="{FF2B5EF4-FFF2-40B4-BE49-F238E27FC236}">
                            <a16:creationId xmlns:a16="http://schemas.microsoft.com/office/drawing/2014/main" id="{51FC59D4-D595-8CCE-729B-798594630D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p:nvPr>
        </p:nvSpPr>
        <p:spPr>
          <a:xfrm>
            <a:off x="477522" y="913199"/>
            <a:ext cx="11230031" cy="5117983"/>
          </a:xfrm>
        </p:spPr>
        <p:txBody>
          <a:bodyPr>
            <a:normAutofit/>
          </a:bodyPr>
          <a:lstStyle>
            <a:lvl1pPr>
              <a:buClrTx/>
              <a:defRPr sz="1400"/>
            </a:lvl1pPr>
            <a:lvl2pPr marL="305347" indent="-128576">
              <a:buClrTx/>
              <a:buFont typeface="Symbol" panose="05050102010706020507" pitchFamily="18" charset="2"/>
              <a:buChar char="-"/>
              <a:defRPr sz="1100"/>
            </a:lvl2pPr>
            <a:lvl3pPr marL="466029" indent="-128576">
              <a:buClrTx/>
              <a:buFont typeface="Symbol" panose="05050102010706020507" pitchFamily="18" charset="2"/>
              <a:buChar char="-"/>
              <a:defRPr sz="1100"/>
            </a:lvl3pPr>
            <a:lvl4pPr marL="626733" indent="-128576">
              <a:buClrTx/>
              <a:buSzPct val="100000"/>
              <a:buFont typeface="Symbol" panose="05050102010706020507" pitchFamily="18" charset="2"/>
              <a:buChar char="-"/>
              <a:defRPr sz="1100"/>
            </a:lvl4pPr>
            <a:lvl5pPr marL="787419" indent="-128576">
              <a:buClrTx/>
              <a:buSzPct val="100000"/>
              <a:buFont typeface="Symbol" panose="05050102010706020507" pitchFamily="18" charset="2"/>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bwMode="auto">
          <a:xfrm>
            <a:off x="4140316" y="3730811"/>
            <a:ext cx="5556335" cy="145647"/>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 name="Straight Connector 3">
            <a:extLst>
              <a:ext uri="{FF2B5EF4-FFF2-40B4-BE49-F238E27FC236}">
                <a16:creationId xmlns:a16="http://schemas.microsoft.com/office/drawing/2014/main" id="{956FACCE-FD48-3B0F-B213-DFE67D9F1F47}"/>
              </a:ext>
            </a:extLst>
          </p:cNvPr>
          <p:cNvCxnSpPr>
            <a:cxnSpLocks/>
          </p:cNvCxnSpPr>
          <p:nvPr userDrawn="1"/>
        </p:nvCxnSpPr>
        <p:spPr>
          <a:xfrm>
            <a:off x="457201" y="802433"/>
            <a:ext cx="112775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66E67E2-5D28-1903-2FFA-B1365D0D528E}"/>
              </a:ext>
            </a:extLst>
          </p:cNvPr>
          <p:cNvSpPr>
            <a:spLocks noGrp="1"/>
          </p:cNvSpPr>
          <p:nvPr>
            <p:ph type="title"/>
          </p:nvPr>
        </p:nvSpPr>
        <p:spPr>
          <a:xfrm>
            <a:off x="477521" y="365125"/>
            <a:ext cx="11257277" cy="437308"/>
          </a:xfrm>
        </p:spPr>
        <p:txBody>
          <a:bodyPr vert="horz">
            <a:normAutofit/>
          </a:bodyPr>
          <a:lstStyle>
            <a:lvl1pPr algn="l" defTabSz="509242" rtl="0" eaLnBrk="1" fontAlgn="base" latinLnBrk="0" hangingPunct="1">
              <a:lnSpc>
                <a:spcPct val="90000"/>
              </a:lnSpc>
              <a:spcBef>
                <a:spcPct val="0"/>
              </a:spcBef>
              <a:spcAft>
                <a:spcPct val="0"/>
              </a:spcAft>
              <a:buNone/>
              <a:defRPr lang="en-US" sz="2000" b="1" kern="1200" dirty="0">
                <a:solidFill>
                  <a:srgbClr val="08446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9" name="Slide Number Placeholder 18">
            <a:extLst>
              <a:ext uri="{FF2B5EF4-FFF2-40B4-BE49-F238E27FC236}">
                <a16:creationId xmlns:a16="http://schemas.microsoft.com/office/drawing/2014/main" id="{6D53D250-8B7E-BC52-CAAE-F46AFF65CE37}"/>
              </a:ext>
            </a:extLst>
          </p:cNvPr>
          <p:cNvSpPr>
            <a:spLocks noGrp="1"/>
          </p:cNvSpPr>
          <p:nvPr>
            <p:ph type="sldNum" sz="quarter" idx="12"/>
          </p:nvPr>
        </p:nvSpPr>
        <p:spPr/>
        <p:txBody>
          <a:bodyPr/>
          <a:lstStyle/>
          <a:p>
            <a:fld id="{C3EF2CA8-8E3E-47F8-8840-43524D106CE8}" type="slidenum">
              <a:rPr lang="en-US" smtClean="0"/>
              <a:t>‹#›</a:t>
            </a:fld>
            <a:endParaRPr lang="en-US"/>
          </a:p>
        </p:txBody>
      </p:sp>
      <p:sp>
        <p:nvSpPr>
          <p:cNvPr id="2" name="Date Placeholder 1">
            <a:extLst>
              <a:ext uri="{FF2B5EF4-FFF2-40B4-BE49-F238E27FC236}">
                <a16:creationId xmlns:a16="http://schemas.microsoft.com/office/drawing/2014/main" id="{758A216B-97D4-B8AA-60EF-5A0AECC8892E}"/>
              </a:ext>
            </a:extLst>
          </p:cNvPr>
          <p:cNvSpPr>
            <a:spLocks noGrp="1"/>
          </p:cNvSpPr>
          <p:nvPr>
            <p:ph type="dt" sz="half" idx="13"/>
          </p:nvPr>
        </p:nvSpPr>
        <p:spPr/>
        <p:txBody>
          <a:bodyPr/>
          <a:lstStyle/>
          <a:p>
            <a:endParaRPr lang="en-US"/>
          </a:p>
        </p:txBody>
      </p:sp>
      <p:sp>
        <p:nvSpPr>
          <p:cNvPr id="5" name="Footer Placeholder 4">
            <a:extLst>
              <a:ext uri="{FF2B5EF4-FFF2-40B4-BE49-F238E27FC236}">
                <a16:creationId xmlns:a16="http://schemas.microsoft.com/office/drawing/2014/main" id="{E262F9D6-390A-49D6-44AF-D58BFCC2696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47578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1FC59D4-D595-8CCE-729B-798594630D0F}"/>
              </a:ext>
            </a:extLst>
          </p:cNvPr>
          <p:cNvGraphicFramePr>
            <a:graphicFrameLocks noChangeAspect="1"/>
          </p:cNvGraphicFramePr>
          <p:nvPr userDrawn="1">
            <p:custDataLst>
              <p:tags r:id="rId1"/>
            </p:custDataLst>
            <p:extLst>
              <p:ext uri="{D42A27DB-BD31-4B8C-83A1-F6EECF244321}">
                <p14:modId xmlns:p14="http://schemas.microsoft.com/office/powerpoint/2010/main" val="2291804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6" name="think-cell data - do not delete" hidden="1">
                        <a:extLst>
                          <a:ext uri="{FF2B5EF4-FFF2-40B4-BE49-F238E27FC236}">
                            <a16:creationId xmlns:a16="http://schemas.microsoft.com/office/drawing/2014/main" id="{51FC59D4-D595-8CCE-729B-798594630D0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p:nvPr>
        </p:nvSpPr>
        <p:spPr>
          <a:xfrm>
            <a:off x="477522" y="913199"/>
            <a:ext cx="11230031" cy="5117983"/>
          </a:xfrm>
        </p:spPr>
        <p:txBody>
          <a:bodyPr>
            <a:normAutofit/>
          </a:bodyPr>
          <a:lstStyle>
            <a:lvl1pPr>
              <a:buClrTx/>
              <a:defRPr sz="1400"/>
            </a:lvl1pPr>
            <a:lvl2pPr marL="305347" indent="-128576">
              <a:buClr>
                <a:srgbClr val="269ABC"/>
              </a:buClr>
              <a:buFont typeface="Symbol" panose="05050102010706020507" pitchFamily="18" charset="2"/>
              <a:buChar char="-"/>
              <a:defRPr sz="1100"/>
            </a:lvl2pPr>
            <a:lvl3pPr marL="466029" indent="-128576">
              <a:buClr>
                <a:srgbClr val="269ABC"/>
              </a:buClr>
              <a:buFont typeface="Symbol" panose="05050102010706020507" pitchFamily="18" charset="2"/>
              <a:buChar char="-"/>
              <a:defRPr sz="1100"/>
            </a:lvl3pPr>
            <a:lvl4pPr marL="626733" indent="-128576">
              <a:buClr>
                <a:srgbClr val="269ABC"/>
              </a:buClr>
              <a:buSzPct val="100000"/>
              <a:buFont typeface="Symbol" panose="05050102010706020507" pitchFamily="18" charset="2"/>
              <a:buChar char="-"/>
              <a:defRPr sz="1100"/>
            </a:lvl4pPr>
            <a:lvl5pPr marL="787419" indent="-128576">
              <a:buClr>
                <a:srgbClr val="269ABC"/>
              </a:buClr>
              <a:buSzPct val="100000"/>
              <a:buFont typeface="Symbol" panose="05050102010706020507" pitchFamily="18" charset="2"/>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bwMode="auto">
          <a:xfrm>
            <a:off x="4140316" y="3730811"/>
            <a:ext cx="5556335" cy="145647"/>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 name="Straight Connector 3">
            <a:extLst>
              <a:ext uri="{FF2B5EF4-FFF2-40B4-BE49-F238E27FC236}">
                <a16:creationId xmlns:a16="http://schemas.microsoft.com/office/drawing/2014/main" id="{956FACCE-FD48-3B0F-B213-DFE67D9F1F47}"/>
              </a:ext>
            </a:extLst>
          </p:cNvPr>
          <p:cNvCxnSpPr>
            <a:cxnSpLocks/>
          </p:cNvCxnSpPr>
          <p:nvPr userDrawn="1"/>
        </p:nvCxnSpPr>
        <p:spPr>
          <a:xfrm>
            <a:off x="457201" y="802433"/>
            <a:ext cx="112775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66E67E2-5D28-1903-2FFA-B1365D0D528E}"/>
              </a:ext>
            </a:extLst>
          </p:cNvPr>
          <p:cNvSpPr>
            <a:spLocks noGrp="1"/>
          </p:cNvSpPr>
          <p:nvPr>
            <p:ph type="title"/>
          </p:nvPr>
        </p:nvSpPr>
        <p:spPr>
          <a:xfrm>
            <a:off x="477521" y="365125"/>
            <a:ext cx="11257277" cy="437308"/>
          </a:xfrm>
        </p:spPr>
        <p:txBody>
          <a:bodyPr vert="horz">
            <a:normAutofit/>
          </a:bodyPr>
          <a:lstStyle>
            <a:lvl1pPr algn="l" defTabSz="509242" rtl="0" eaLnBrk="1" fontAlgn="base" latinLnBrk="0" hangingPunct="1">
              <a:lnSpc>
                <a:spcPct val="90000"/>
              </a:lnSpc>
              <a:spcBef>
                <a:spcPct val="0"/>
              </a:spcBef>
              <a:spcAft>
                <a:spcPct val="0"/>
              </a:spcAft>
              <a:buNone/>
              <a:defRPr lang="en-US" sz="2000" b="1" kern="1200" dirty="0">
                <a:solidFill>
                  <a:srgbClr val="08446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9" name="Slide Number Placeholder 18">
            <a:extLst>
              <a:ext uri="{FF2B5EF4-FFF2-40B4-BE49-F238E27FC236}">
                <a16:creationId xmlns:a16="http://schemas.microsoft.com/office/drawing/2014/main" id="{6D53D250-8B7E-BC52-CAAE-F46AFF65CE37}"/>
              </a:ext>
            </a:extLst>
          </p:cNvPr>
          <p:cNvSpPr>
            <a:spLocks noGrp="1"/>
          </p:cNvSpPr>
          <p:nvPr>
            <p:ph type="sldNum" sz="quarter" idx="12"/>
          </p:nvPr>
        </p:nvSpPr>
        <p:spPr/>
        <p:txBody>
          <a:bodyPr/>
          <a:lstStyle/>
          <a:p>
            <a:fld id="{C3EF2CA8-8E3E-47F8-8840-43524D106CE8}" type="slidenum">
              <a:rPr lang="en-US" smtClean="0"/>
              <a:t>‹#›</a:t>
            </a:fld>
            <a:endParaRPr lang="en-US"/>
          </a:p>
        </p:txBody>
      </p:sp>
      <p:sp>
        <p:nvSpPr>
          <p:cNvPr id="2" name="Date Placeholder 1">
            <a:extLst>
              <a:ext uri="{FF2B5EF4-FFF2-40B4-BE49-F238E27FC236}">
                <a16:creationId xmlns:a16="http://schemas.microsoft.com/office/drawing/2014/main" id="{758A216B-97D4-B8AA-60EF-5A0AECC8892E}"/>
              </a:ext>
            </a:extLst>
          </p:cNvPr>
          <p:cNvSpPr>
            <a:spLocks noGrp="1"/>
          </p:cNvSpPr>
          <p:nvPr>
            <p:ph type="dt" sz="half" idx="13"/>
          </p:nvPr>
        </p:nvSpPr>
        <p:spPr/>
        <p:txBody>
          <a:bodyPr/>
          <a:lstStyle/>
          <a:p>
            <a:endParaRPr lang="en-US"/>
          </a:p>
        </p:txBody>
      </p:sp>
      <p:sp>
        <p:nvSpPr>
          <p:cNvPr id="5" name="Footer Placeholder 4">
            <a:extLst>
              <a:ext uri="{FF2B5EF4-FFF2-40B4-BE49-F238E27FC236}">
                <a16:creationId xmlns:a16="http://schemas.microsoft.com/office/drawing/2014/main" id="{E262F9D6-390A-49D6-44AF-D58BFCC2696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487160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12A02CA-CB03-F4C8-285C-95D2F5D8A348}"/>
              </a:ext>
            </a:extLst>
          </p:cNvPr>
          <p:cNvGraphicFramePr>
            <a:graphicFrameLocks noChangeAspect="1"/>
          </p:cNvGraphicFramePr>
          <p:nvPr userDrawn="1">
            <p:custDataLst>
              <p:tags r:id="rId1"/>
            </p:custDataLst>
            <p:extLst>
              <p:ext uri="{D42A27DB-BD31-4B8C-83A1-F6EECF244321}">
                <p14:modId xmlns:p14="http://schemas.microsoft.com/office/powerpoint/2010/main" val="36968488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6" name="think-cell data - do not delete" hidden="1">
                        <a:extLst>
                          <a:ext uri="{FF2B5EF4-FFF2-40B4-BE49-F238E27FC236}">
                            <a16:creationId xmlns:a16="http://schemas.microsoft.com/office/drawing/2014/main" id="{A12A02CA-CB03-F4C8-285C-95D2F5D8A34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descr="A picture containing grass, green, car, farm machine&#10;&#10;Description automatically generated">
            <a:extLst>
              <a:ext uri="{FF2B5EF4-FFF2-40B4-BE49-F238E27FC236}">
                <a16:creationId xmlns:a16="http://schemas.microsoft.com/office/drawing/2014/main" id="{97D80C84-A1EF-4E33-74DC-EC738C4026F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1"/>
            <a:ext cx="12192000" cy="6862756"/>
          </a:xfrm>
          <a:prstGeom prst="rect">
            <a:avLst/>
          </a:prstGeom>
        </p:spPr>
      </p:pic>
      <p:pic>
        <p:nvPicPr>
          <p:cNvPr id="23" name="Picture 22">
            <a:extLst>
              <a:ext uri="{FF2B5EF4-FFF2-40B4-BE49-F238E27FC236}">
                <a16:creationId xmlns:a16="http://schemas.microsoft.com/office/drawing/2014/main" id="{06CDCF20-92BE-4FBF-EC4F-F47E841827F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6200000">
            <a:off x="-1493253" y="2029504"/>
            <a:ext cx="6503689" cy="2800827"/>
          </a:xfrm>
          <a:prstGeom prst="rect">
            <a:avLst/>
          </a:prstGeom>
        </p:spPr>
      </p:pic>
      <p:sp>
        <p:nvSpPr>
          <p:cNvPr id="26" name="Rectangle 2">
            <a:extLst>
              <a:ext uri="{FF2B5EF4-FFF2-40B4-BE49-F238E27FC236}">
                <a16:creationId xmlns:a16="http://schemas.microsoft.com/office/drawing/2014/main" id="{08719FF4-B039-494F-2382-831081287863}"/>
              </a:ext>
            </a:extLst>
          </p:cNvPr>
          <p:cNvSpPr>
            <a:spLocks noGrp="1" noChangeArrowheads="1"/>
          </p:cNvSpPr>
          <p:nvPr>
            <p:ph type="ctrTitle" hasCustomPrompt="1"/>
          </p:nvPr>
        </p:nvSpPr>
        <p:spPr>
          <a:xfrm>
            <a:off x="640198" y="2908773"/>
            <a:ext cx="2376294" cy="1221805"/>
          </a:xfrm>
        </p:spPr>
        <p:txBody>
          <a:bodyPr vert="horz" wrap="square" anchor="ctr">
            <a:spAutoFit/>
          </a:bodyPr>
          <a:lstStyle>
            <a:lvl1pPr>
              <a:defRPr sz="2647">
                <a:solidFill>
                  <a:srgbClr val="084461"/>
                </a:solidFill>
              </a:defRPr>
            </a:lvl1pPr>
          </a:lstStyle>
          <a:p>
            <a:pPr lvl="0"/>
            <a:r>
              <a:rPr lang="en-US" noProof="0"/>
              <a:t>Click To Edit Master Title Style</a:t>
            </a:r>
          </a:p>
        </p:txBody>
      </p:sp>
      <p:sp>
        <p:nvSpPr>
          <p:cNvPr id="27" name="Rectangle 3">
            <a:extLst>
              <a:ext uri="{FF2B5EF4-FFF2-40B4-BE49-F238E27FC236}">
                <a16:creationId xmlns:a16="http://schemas.microsoft.com/office/drawing/2014/main" id="{9C18E6EA-AB57-2E8F-FDFD-C3C87D7BBDD8}"/>
              </a:ext>
            </a:extLst>
          </p:cNvPr>
          <p:cNvSpPr>
            <a:spLocks noGrp="1" noChangeArrowheads="1"/>
          </p:cNvSpPr>
          <p:nvPr>
            <p:ph type="subTitle" idx="1"/>
          </p:nvPr>
        </p:nvSpPr>
        <p:spPr>
          <a:xfrm>
            <a:off x="640198" y="4781282"/>
            <a:ext cx="2376294" cy="361168"/>
          </a:xfrm>
          <a:extLst>
            <a:ext uri="{91240B29-F687-4F45-9708-019B960494DF}">
              <a14:hiddenLine xmlns:a14="http://schemas.microsoft.com/office/drawing/2010/main" w="9525">
                <a:solidFill>
                  <a:schemeClr val="tx1"/>
                </a:solidFill>
                <a:miter lim="800000"/>
                <a:headEnd/>
                <a:tailEnd/>
              </a14:hiddenLine>
            </a:ext>
          </a:extLst>
        </p:spPr>
        <p:txBody>
          <a:bodyPr rIns="0" anchor="ctr">
            <a:noAutofit/>
          </a:bodyPr>
          <a:lstStyle>
            <a:lvl1pPr marL="16065" indent="0">
              <a:buNone/>
              <a:defRPr sz="1764" b="0">
                <a:solidFill>
                  <a:srgbClr val="084461"/>
                </a:solidFill>
              </a:defRPr>
            </a:lvl1pPr>
          </a:lstStyle>
          <a:p>
            <a:pPr lvl="0"/>
            <a:r>
              <a:rPr lang="en-US" noProof="0"/>
              <a:t>Click to edit Master subtitle style</a:t>
            </a:r>
          </a:p>
        </p:txBody>
      </p:sp>
      <p:sp>
        <p:nvSpPr>
          <p:cNvPr id="39" name="Rectangle 38">
            <a:extLst>
              <a:ext uri="{FF2B5EF4-FFF2-40B4-BE49-F238E27FC236}">
                <a16:creationId xmlns:a16="http://schemas.microsoft.com/office/drawing/2014/main" id="{4584043B-1534-72DD-9ADD-CE4138DC912D}"/>
              </a:ext>
            </a:extLst>
          </p:cNvPr>
          <p:cNvSpPr/>
          <p:nvPr userDrawn="1"/>
        </p:nvSpPr>
        <p:spPr bwMode="auto">
          <a:xfrm>
            <a:off x="260476" y="84027"/>
            <a:ext cx="2999686" cy="6671739"/>
          </a:xfrm>
          <a:prstGeom prst="rect">
            <a:avLst/>
          </a:prstGeom>
          <a:noFill/>
          <a:ln w="12700" algn="ctr">
            <a:solidFill>
              <a:schemeClr val="bg1"/>
            </a:solidFill>
            <a:miter lim="800000"/>
            <a:headEnd/>
            <a:tailEnd/>
          </a:ln>
          <a:effectLst/>
        </p:spPr>
        <p:txBody>
          <a:bodyPr wrap="none" rtlCol="0" anchor="ctr"/>
          <a:lstStyle/>
          <a:p>
            <a:endParaRPr lang="en-US" sz="1588">
              <a:solidFill>
                <a:srgbClr val="003263"/>
              </a:solidFill>
            </a:endParaRPr>
          </a:p>
        </p:txBody>
      </p:sp>
      <p:pic>
        <p:nvPicPr>
          <p:cNvPr id="4" name="Picture 3" descr="Icon&#10;&#10;Description automatically generated with low confidence">
            <a:extLst>
              <a:ext uri="{FF2B5EF4-FFF2-40B4-BE49-F238E27FC236}">
                <a16:creationId xmlns:a16="http://schemas.microsoft.com/office/drawing/2014/main" id="{94C94EAE-5182-E16A-DB75-4CC1E4D2593A}"/>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a:off x="640197" y="599807"/>
            <a:ext cx="2234388" cy="1157211"/>
          </a:xfrm>
          <a:prstGeom prst="rect">
            <a:avLst/>
          </a:prstGeom>
        </p:spPr>
      </p:pic>
    </p:spTree>
    <p:extLst>
      <p:ext uri="{BB962C8B-B14F-4D97-AF65-F5344CB8AC3E}">
        <p14:creationId xmlns:p14="http://schemas.microsoft.com/office/powerpoint/2010/main" val="4246163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06220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1BCC-4AC9-7143-F8B1-630683B67A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07CD38-2E2E-FF4A-9A42-B5E487339947}"/>
              </a:ext>
            </a:extLst>
          </p:cNvPr>
          <p:cNvSpPr>
            <a:spLocks noGrp="1"/>
          </p:cNvSpPr>
          <p:nvPr>
            <p:ph type="dt" sz="half" idx="10"/>
          </p:nvPr>
        </p:nvSpPr>
        <p:spPr/>
        <p:txBody>
          <a:bodyPr/>
          <a:lstStyle/>
          <a:p>
            <a:fld id="{B12370C9-CC4B-4E2E-B488-AD73249C0536}" type="datetimeFigureOut">
              <a:rPr lang="en-US" smtClean="0"/>
              <a:t>3/5/2025</a:t>
            </a:fld>
            <a:endParaRPr lang="en-US"/>
          </a:p>
        </p:txBody>
      </p:sp>
      <p:sp>
        <p:nvSpPr>
          <p:cNvPr id="4" name="Footer Placeholder 3">
            <a:extLst>
              <a:ext uri="{FF2B5EF4-FFF2-40B4-BE49-F238E27FC236}">
                <a16:creationId xmlns:a16="http://schemas.microsoft.com/office/drawing/2014/main" id="{64211AD5-CDF3-44FA-DE90-7363CC529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D26207-D030-4DE9-5FEC-A352BEC0D995}"/>
              </a:ext>
            </a:extLst>
          </p:cNvPr>
          <p:cNvSpPr>
            <a:spLocks noGrp="1"/>
          </p:cNvSpPr>
          <p:nvPr>
            <p:ph type="sldNum" sz="quarter" idx="12"/>
          </p:nvPr>
        </p:nvSpPr>
        <p:spPr/>
        <p:txBody>
          <a:bodyPr/>
          <a:lstStyle/>
          <a:p>
            <a:fld id="{C0BF8EDC-E6A9-4BAF-B95F-094BFDE6B75B}" type="slidenum">
              <a:rPr lang="en-US" smtClean="0"/>
              <a:t>‹#›</a:t>
            </a:fld>
            <a:endParaRPr lang="en-US"/>
          </a:p>
        </p:txBody>
      </p:sp>
    </p:spTree>
    <p:extLst>
      <p:ext uri="{BB962C8B-B14F-4D97-AF65-F5344CB8AC3E}">
        <p14:creationId xmlns:p14="http://schemas.microsoft.com/office/powerpoint/2010/main" val="4049377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Page 2">
    <p:spTree>
      <p:nvGrpSpPr>
        <p:cNvPr id="1" name=""/>
        <p:cNvGrpSpPr/>
        <p:nvPr/>
      </p:nvGrpSpPr>
      <p:grpSpPr>
        <a:xfrm>
          <a:off x="0" y="0"/>
          <a:ext cx="0" cy="0"/>
          <a:chOff x="0" y="0"/>
          <a:chExt cx="0" cy="0"/>
        </a:xfrm>
      </p:grpSpPr>
      <p:sp>
        <p:nvSpPr>
          <p:cNvPr id="8" name="Text Placeholder 26"/>
          <p:cNvSpPr>
            <a:spLocks noGrp="1"/>
          </p:cNvSpPr>
          <p:nvPr>
            <p:ph type="body" sz="quarter" idx="16" hasCustomPrompt="1"/>
          </p:nvPr>
        </p:nvSpPr>
        <p:spPr>
          <a:xfrm>
            <a:off x="721478" y="631604"/>
            <a:ext cx="10552879" cy="690573"/>
          </a:xfrm>
          <a:prstGeom prst="rect">
            <a:avLst/>
          </a:prstGeom>
        </p:spPr>
        <p:txBody>
          <a:bodyPr/>
          <a:lstStyle>
            <a:lvl1pPr marL="0" indent="0">
              <a:buFontTx/>
              <a:buNone/>
              <a:defRPr sz="3800" cap="all" baseline="0">
                <a:solidFill>
                  <a:srgbClr val="97D700"/>
                </a:solidFill>
                <a:latin typeface="Arial Black" panose="020B0A04020102020204" pitchFamily="34" charset="0"/>
              </a:defRPr>
            </a:lvl1pPr>
          </a:lstStyle>
          <a:p>
            <a:pPr lvl="0"/>
            <a:r>
              <a:rPr lang="en-US"/>
              <a:t>TITLE</a:t>
            </a:r>
          </a:p>
        </p:txBody>
      </p:sp>
      <p:sp>
        <p:nvSpPr>
          <p:cNvPr id="3" name="Text Placeholder 2"/>
          <p:cNvSpPr>
            <a:spLocks noGrp="1"/>
          </p:cNvSpPr>
          <p:nvPr>
            <p:ph type="body" sz="quarter" idx="18"/>
          </p:nvPr>
        </p:nvSpPr>
        <p:spPr>
          <a:xfrm>
            <a:off x="721478" y="1438053"/>
            <a:ext cx="10552879" cy="4983572"/>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878701722"/>
      </p:ext>
    </p:extLst>
  </p:cSld>
  <p:clrMapOvr>
    <a:masterClrMapping/>
  </p:clrMapOvr>
  <p:extLst>
    <p:ext uri="{DCECCB84-F9BA-43D5-87BE-67443E8EF086}">
      <p15:sldGuideLst xmlns:p15="http://schemas.microsoft.com/office/powerpoint/2012/main">
        <p15:guide id="1"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D3DFB91-56CB-9D78-0AC5-253683D6D983}"/>
              </a:ext>
            </a:extLst>
          </p:cNvPr>
          <p:cNvGraphicFramePr>
            <a:graphicFrameLocks noChangeAspect="1"/>
          </p:cNvGraphicFramePr>
          <p:nvPr userDrawn="1">
            <p:custDataLst>
              <p:tags r:id="rId8"/>
            </p:custDataLst>
            <p:extLst>
              <p:ext uri="{D42A27DB-BD31-4B8C-83A1-F6EECF244321}">
                <p14:modId xmlns:p14="http://schemas.microsoft.com/office/powerpoint/2010/main" val="1030510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44" imgH="344" progId="TCLayout.ActiveDocument.1">
                  <p:embed/>
                </p:oleObj>
              </mc:Choice>
              <mc:Fallback>
                <p:oleObj name="think-cell Slide" r:id="rId9" imgW="344" imgH="344" progId="TCLayout.ActiveDocument.1">
                  <p:embed/>
                  <p:pic>
                    <p:nvPicPr>
                      <p:cNvPr id="8" name="think-cell data - do not delete" hidden="1">
                        <a:extLst>
                          <a:ext uri="{FF2B5EF4-FFF2-40B4-BE49-F238E27FC236}">
                            <a16:creationId xmlns:a16="http://schemas.microsoft.com/office/drawing/2014/main" id="{7D3DFB91-56CB-9D78-0AC5-253683D6D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B705251-7FB6-9E1A-D819-11CD0E42C0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A475C9-0AFC-E6BD-5223-B0043F9F40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E5083-462D-352E-DDC7-42E9195D52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64EAC4F-7723-E8BE-9EF0-5562AEBD36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7D4E41-E426-8904-58EF-9908D443A3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F2CA8-8E3E-47F8-8840-43524D106CE8}" type="slidenum">
              <a:rPr lang="en-US" smtClean="0"/>
              <a:t>‹#›</a:t>
            </a:fld>
            <a:endParaRPr lang="en-US"/>
          </a:p>
        </p:txBody>
      </p:sp>
    </p:spTree>
    <p:extLst>
      <p:ext uri="{BB962C8B-B14F-4D97-AF65-F5344CB8AC3E}">
        <p14:creationId xmlns:p14="http://schemas.microsoft.com/office/powerpoint/2010/main" val="417893812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sv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hyperlink" Target="https://www.maine.gov/dep/waste/recycle/whatrecyclablesbecome.html#cardboard" TargetMode="External"/><Relationship Id="rId4" Type="http://schemas.openxmlformats.org/officeDocument/2006/relationships/image" Target="../media/image59.png"/><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maine.gov/dep/waste/recycle/whatrecyclablesbecome.html#cardboard" TargetMode="Externa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rowing empty plastic bottle into the trash"/>
          <p:cNvPicPr>
            <a:picLocks noChangeAspect="1"/>
          </p:cNvPicPr>
          <p:nvPr/>
        </p:nvPicPr>
        <p:blipFill>
          <a:blip r:embed="rId2">
            <a:extLst>
              <a:ext uri="{28A0092B-C50C-407E-A947-70E740481C1C}">
                <a14:useLocalDpi xmlns:a14="http://schemas.microsoft.com/office/drawing/2010/main" val="0"/>
              </a:ext>
            </a:extLst>
          </a:blip>
          <a:srcRect t="7602" b="7602"/>
          <a:stretch/>
        </p:blipFill>
        <p:spPr>
          <a:xfrm>
            <a:off x="0" y="0"/>
            <a:ext cx="12225195" cy="6894214"/>
          </a:xfrm>
          <a:prstGeom prst="rect">
            <a:avLst/>
          </a:prstGeom>
        </p:spPr>
      </p:pic>
      <p:sp>
        <p:nvSpPr>
          <p:cNvPr id="2" name="Text Placeholder 1"/>
          <p:cNvSpPr>
            <a:spLocks noGrp="1"/>
          </p:cNvSpPr>
          <p:nvPr>
            <p:ph type="body" sz="quarter" idx="16"/>
          </p:nvPr>
        </p:nvSpPr>
        <p:spPr>
          <a:xfrm>
            <a:off x="513317" y="495656"/>
            <a:ext cx="3238121" cy="6058968"/>
          </a:xfrm>
          <a:solidFill>
            <a:schemeClr val="bg1">
              <a:alpha val="67000"/>
            </a:schemeClr>
          </a:solidFill>
          <a:ln cmpd="thickThin">
            <a:noFill/>
          </a:ln>
        </p:spPr>
        <p:txBody>
          <a:bodyPr anchor="ctr">
            <a:normAutofit/>
          </a:bodyPr>
          <a:lstStyle/>
          <a:p>
            <a:pPr algn="ctr">
              <a:lnSpc>
                <a:spcPct val="100000"/>
              </a:lnSpc>
              <a:spcBef>
                <a:spcPts val="1800"/>
              </a:spcBef>
            </a:pPr>
            <a:endParaRPr lang="en-US" sz="2800" b="1" cap="all" dirty="0">
              <a:solidFill>
                <a:schemeClr val="accent6"/>
              </a:solidFill>
              <a:latin typeface="Arial" panose="020B0604020202020204" pitchFamily="34" charset="0"/>
              <a:ea typeface="Arial" charset="0"/>
              <a:cs typeface="Arial" panose="020B0604020202020204" pitchFamily="34" charset="0"/>
            </a:endParaRPr>
          </a:p>
          <a:p>
            <a:pPr algn="ctr">
              <a:lnSpc>
                <a:spcPct val="100000"/>
              </a:lnSpc>
              <a:spcBef>
                <a:spcPts val="1800"/>
              </a:spcBef>
            </a:pPr>
            <a:endParaRPr lang="en-US" sz="2400" b="1" cap="all" dirty="0">
              <a:solidFill>
                <a:schemeClr val="accent6"/>
              </a:solidFill>
              <a:latin typeface="Arial" panose="020B0604020202020204" pitchFamily="34" charset="0"/>
              <a:ea typeface="Arial" charset="0"/>
              <a:cs typeface="Arial" panose="020B0604020202020204" pitchFamily="34" charset="0"/>
            </a:endParaRPr>
          </a:p>
          <a:p>
            <a:pPr algn="ctr">
              <a:lnSpc>
                <a:spcPct val="100000"/>
              </a:lnSpc>
              <a:spcBef>
                <a:spcPts val="1800"/>
              </a:spcBef>
            </a:pPr>
            <a:r>
              <a:rPr lang="en-US" sz="2200" b="1" cap="all" dirty="0">
                <a:solidFill>
                  <a:schemeClr val="accent6"/>
                </a:solidFill>
                <a:latin typeface="Arial" panose="020B0604020202020204" pitchFamily="34" charset="0"/>
                <a:ea typeface="Arial" charset="0"/>
                <a:cs typeface="Arial" panose="020B0604020202020204" pitchFamily="34" charset="0"/>
              </a:rPr>
              <a:t>Sampson County Recycling</a:t>
            </a:r>
            <a:endParaRPr lang="en-US" sz="2200" b="1" dirty="0">
              <a:solidFill>
                <a:schemeClr val="accent6"/>
              </a:solidFill>
              <a:latin typeface="Arial" panose="020B0604020202020204" pitchFamily="34" charset="0"/>
              <a:ea typeface="Arial" charset="0"/>
              <a:cs typeface="Arial" panose="020B0604020202020204" pitchFamily="34" charset="0"/>
            </a:endParaRPr>
          </a:p>
          <a:p>
            <a:pPr algn="ctr">
              <a:lnSpc>
                <a:spcPct val="100000"/>
              </a:lnSpc>
              <a:spcBef>
                <a:spcPts val="1800"/>
              </a:spcBef>
            </a:pPr>
            <a:endParaRPr lang="en-US" sz="1600" b="1" dirty="0">
              <a:solidFill>
                <a:schemeClr val="accent6"/>
              </a:solidFill>
              <a:latin typeface="Arial" panose="020B0604020202020204" pitchFamily="34" charset="0"/>
              <a:cs typeface="Arial" panose="020B0604020202020204" pitchFamily="34" charset="0"/>
            </a:endParaRPr>
          </a:p>
          <a:p>
            <a:pPr algn="ctr">
              <a:lnSpc>
                <a:spcPct val="100000"/>
              </a:lnSpc>
              <a:spcBef>
                <a:spcPts val="1800"/>
              </a:spcBef>
            </a:pPr>
            <a:endParaRPr lang="en-US" sz="1600" b="1" dirty="0">
              <a:solidFill>
                <a:schemeClr val="accent6"/>
              </a:solidFill>
              <a:latin typeface="Arial" panose="020B0604020202020204" pitchFamily="34" charset="0"/>
              <a:cs typeface="Arial" panose="020B0604020202020204" pitchFamily="34" charset="0"/>
            </a:endParaRPr>
          </a:p>
          <a:p>
            <a:pPr algn="ctr">
              <a:lnSpc>
                <a:spcPct val="100000"/>
              </a:lnSpc>
              <a:spcBef>
                <a:spcPts val="1800"/>
              </a:spcBef>
            </a:pPr>
            <a:endParaRPr lang="en-US" sz="1600" b="1" dirty="0">
              <a:solidFill>
                <a:schemeClr val="accent6"/>
              </a:solidFill>
              <a:latin typeface="Arial" panose="020B0604020202020204" pitchFamily="34" charset="0"/>
              <a:cs typeface="Arial" panose="020B0604020202020204" pitchFamily="34" charset="0"/>
            </a:endParaRPr>
          </a:p>
          <a:p>
            <a:pPr algn="ctr">
              <a:lnSpc>
                <a:spcPct val="100000"/>
              </a:lnSpc>
              <a:spcBef>
                <a:spcPts val="1800"/>
              </a:spcBef>
            </a:pPr>
            <a:r>
              <a:rPr lang="en-US" sz="1600" b="1" dirty="0">
                <a:solidFill>
                  <a:schemeClr val="accent6"/>
                </a:solidFill>
                <a:latin typeface="Arial" panose="020B0604020202020204" pitchFamily="34" charset="0"/>
                <a:cs typeface="Arial" panose="020B0604020202020204" pitchFamily="34" charset="0"/>
              </a:rPr>
              <a:t>2025</a:t>
            </a:r>
          </a:p>
        </p:txBody>
      </p:sp>
      <p:sp>
        <p:nvSpPr>
          <p:cNvPr id="9" name="Rectangle 8">
            <a:extLst>
              <a:ext uri="{FF2B5EF4-FFF2-40B4-BE49-F238E27FC236}">
                <a16:creationId xmlns:a16="http://schemas.microsoft.com/office/drawing/2014/main" id="{2970B989-7EFE-A571-F37D-39634947688C}"/>
              </a:ext>
            </a:extLst>
          </p:cNvPr>
          <p:cNvSpPr/>
          <p:nvPr/>
        </p:nvSpPr>
        <p:spPr>
          <a:xfrm>
            <a:off x="410198" y="393106"/>
            <a:ext cx="3452501" cy="6264068"/>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30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CB3A2A-BA08-FCA2-37C6-2E1C88F4C334}"/>
              </a:ext>
            </a:extLst>
          </p:cNvPr>
          <p:cNvSpPr>
            <a:spLocks noGrp="1"/>
          </p:cNvSpPr>
          <p:nvPr>
            <p:ph type="title"/>
          </p:nvPr>
        </p:nvSpPr>
        <p:spPr>
          <a:xfrm>
            <a:off x="461177" y="187858"/>
            <a:ext cx="11257277" cy="624557"/>
          </a:xfrm>
        </p:spPr>
        <p:txBody>
          <a:bodyPr>
            <a:normAutofit/>
          </a:bodyPr>
          <a:lstStyle/>
          <a:p>
            <a:r>
              <a:rPr lang="en-US" dirty="0"/>
              <a:t>Plastic Bottles - #1 Plastic</a:t>
            </a:r>
          </a:p>
        </p:txBody>
      </p:sp>
      <p:sp>
        <p:nvSpPr>
          <p:cNvPr id="2" name="TextBox 1">
            <a:extLst>
              <a:ext uri="{FF2B5EF4-FFF2-40B4-BE49-F238E27FC236}">
                <a16:creationId xmlns:a16="http://schemas.microsoft.com/office/drawing/2014/main" id="{56E7A394-9C28-1021-8AF2-5AB4AE1D3CA9}"/>
              </a:ext>
            </a:extLst>
          </p:cNvPr>
          <p:cNvSpPr txBox="1"/>
          <p:nvPr/>
        </p:nvSpPr>
        <p:spPr>
          <a:xfrm>
            <a:off x="461178" y="1004183"/>
            <a:ext cx="1125727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ptos" panose="020B0004020202020204" pitchFamily="34" charset="0"/>
                <a:ea typeface="+mn-ea"/>
                <a:cs typeface="+mn-cs"/>
              </a:rPr>
              <a:t>Recycled plastic beverage bottles (“#1 Plastic”) is  one of the most commonly recycled </a:t>
            </a:r>
            <a:r>
              <a:rPr lang="en-US" dirty="0">
                <a:latin typeface="Aptos" panose="020B0004020202020204" pitchFamily="34" charset="0"/>
              </a:rPr>
              <a:t>plastics and often turned into </a:t>
            </a:r>
            <a:r>
              <a:rPr kumimoji="0" lang="en-US" sz="1800" b="0" i="0" u="none" strike="noStrike" kern="1200" cap="none" spc="0" normalizeH="0" baseline="0" noProof="0" dirty="0">
                <a:ln>
                  <a:noFill/>
                </a:ln>
                <a:effectLst/>
                <a:uLnTx/>
                <a:uFillTx/>
                <a:latin typeface="Aptos" panose="020B0004020202020204" pitchFamily="34" charset="0"/>
                <a:ea typeface="+mn-ea"/>
                <a:cs typeface="+mn-cs"/>
              </a:rPr>
              <a:t>into new bottles, </a:t>
            </a:r>
            <a:r>
              <a:rPr lang="en-US" dirty="0">
                <a:latin typeface="Aptos" panose="020B0004020202020204" pitchFamily="34" charset="0"/>
              </a:rPr>
              <a:t>food containers, clothing fibers, carpeting, and packaging materials due to its versatility.</a:t>
            </a:r>
            <a:endParaRPr kumimoji="0" lang="en-US" sz="1800" b="0" i="0" u="none" strike="noStrike" kern="1200" cap="none" spc="0" normalizeH="0" baseline="30000" noProof="0" dirty="0">
              <a:ln>
                <a:noFill/>
              </a:ln>
              <a:effectLst/>
              <a:uLnTx/>
              <a:uFillTx/>
              <a:latin typeface="Aptos" panose="020B0004020202020204" pitchFamily="34" charset="0"/>
              <a:ea typeface="+mn-ea"/>
              <a:cs typeface="+mn-cs"/>
            </a:endParaRPr>
          </a:p>
        </p:txBody>
      </p:sp>
      <p:sp>
        <p:nvSpPr>
          <p:cNvPr id="9" name="Rectangle 8">
            <a:extLst>
              <a:ext uri="{FF2B5EF4-FFF2-40B4-BE49-F238E27FC236}">
                <a16:creationId xmlns:a16="http://schemas.microsoft.com/office/drawing/2014/main" id="{FA93FF36-8EE5-09F5-2386-F19A3DB59C65}"/>
              </a:ext>
            </a:extLst>
          </p:cNvPr>
          <p:cNvSpPr/>
          <p:nvPr/>
        </p:nvSpPr>
        <p:spPr>
          <a:xfrm>
            <a:off x="541659" y="2593119"/>
            <a:ext cx="3661973" cy="3041781"/>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A8503F9-BFA9-D094-4ED6-28035F126D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8457" y="2790696"/>
            <a:ext cx="3087160" cy="2200492"/>
          </a:xfrm>
          <a:prstGeom prst="rect">
            <a:avLst/>
          </a:prstGeom>
        </p:spPr>
      </p:pic>
      <p:sp>
        <p:nvSpPr>
          <p:cNvPr id="13" name="TextBox 12">
            <a:extLst>
              <a:ext uri="{FF2B5EF4-FFF2-40B4-BE49-F238E27FC236}">
                <a16:creationId xmlns:a16="http://schemas.microsoft.com/office/drawing/2014/main" id="{3BEB2C75-3B07-2906-49B3-838B4DE1C0B9}"/>
              </a:ext>
            </a:extLst>
          </p:cNvPr>
          <p:cNvSpPr txBox="1"/>
          <p:nvPr/>
        </p:nvSpPr>
        <p:spPr>
          <a:xfrm>
            <a:off x="541659" y="5143767"/>
            <a:ext cx="3586721" cy="338554"/>
          </a:xfrm>
          <a:prstGeom prst="rect">
            <a:avLst/>
          </a:prstGeom>
          <a:noFill/>
        </p:spPr>
        <p:txBody>
          <a:bodyPr wrap="square" rtlCol="0">
            <a:spAutoFit/>
          </a:bodyPr>
          <a:lstStyle/>
          <a:p>
            <a:pPr algn="ctr"/>
            <a:r>
              <a:rPr lang="en-US" sz="1600" b="1" dirty="0">
                <a:latin typeface="Aptos" panose="020B0004020202020204" pitchFamily="34" charset="0"/>
              </a:rPr>
              <a:t>Plastic beverage bottles (#1 Plastic)</a:t>
            </a:r>
          </a:p>
        </p:txBody>
      </p:sp>
      <p:sp>
        <p:nvSpPr>
          <p:cNvPr id="19" name="TextBox 18">
            <a:extLst>
              <a:ext uri="{FF2B5EF4-FFF2-40B4-BE49-F238E27FC236}">
                <a16:creationId xmlns:a16="http://schemas.microsoft.com/office/drawing/2014/main" id="{F5935AC0-67DD-240D-828D-868A89CBC69B}"/>
              </a:ext>
            </a:extLst>
          </p:cNvPr>
          <p:cNvSpPr txBox="1"/>
          <p:nvPr/>
        </p:nvSpPr>
        <p:spPr>
          <a:xfrm>
            <a:off x="4412830" y="3203404"/>
            <a:ext cx="1063463" cy="1862048"/>
          </a:xfrm>
          <a:prstGeom prst="rect">
            <a:avLst/>
          </a:prstGeom>
          <a:noFill/>
        </p:spPr>
        <p:txBody>
          <a:bodyPr wrap="square" rtlCol="0">
            <a:spAutoFit/>
          </a:bodyPr>
          <a:lstStyle/>
          <a:p>
            <a:r>
              <a:rPr lang="en-US" sz="11500" dirty="0">
                <a:latin typeface="Aptos" panose="020B0004020202020204" pitchFamily="34" charset="0"/>
              </a:rPr>
              <a:t>=</a:t>
            </a:r>
          </a:p>
        </p:txBody>
      </p:sp>
      <p:sp>
        <p:nvSpPr>
          <p:cNvPr id="42" name="TextBox 41">
            <a:extLst>
              <a:ext uri="{FF2B5EF4-FFF2-40B4-BE49-F238E27FC236}">
                <a16:creationId xmlns:a16="http://schemas.microsoft.com/office/drawing/2014/main" id="{6D128749-0BEB-15CB-5EA0-019928E93CF0}"/>
              </a:ext>
            </a:extLst>
          </p:cNvPr>
          <p:cNvSpPr txBox="1"/>
          <p:nvPr/>
        </p:nvSpPr>
        <p:spPr>
          <a:xfrm>
            <a:off x="10587972" y="3512584"/>
            <a:ext cx="1331815" cy="307777"/>
          </a:xfrm>
          <a:prstGeom prst="rect">
            <a:avLst/>
          </a:prstGeom>
          <a:noFill/>
        </p:spPr>
        <p:txBody>
          <a:bodyPr wrap="square" rtlCol="0">
            <a:spAutoFit/>
          </a:bodyPr>
          <a:lstStyle/>
          <a:p>
            <a:pPr algn="ctr"/>
            <a:r>
              <a:rPr lang="en-US" sz="1400" dirty="0">
                <a:latin typeface="Aptos" panose="020B0004020202020204" pitchFamily="34" charset="0"/>
              </a:rPr>
              <a:t>Backpacks</a:t>
            </a:r>
          </a:p>
        </p:txBody>
      </p:sp>
      <p:sp>
        <p:nvSpPr>
          <p:cNvPr id="43" name="TextBox 42">
            <a:extLst>
              <a:ext uri="{FF2B5EF4-FFF2-40B4-BE49-F238E27FC236}">
                <a16:creationId xmlns:a16="http://schemas.microsoft.com/office/drawing/2014/main" id="{A40DC53B-A395-F59D-04AA-63ECB7AB86F9}"/>
              </a:ext>
            </a:extLst>
          </p:cNvPr>
          <p:cNvSpPr txBox="1"/>
          <p:nvPr/>
        </p:nvSpPr>
        <p:spPr>
          <a:xfrm>
            <a:off x="8895572" y="3524943"/>
            <a:ext cx="1877731" cy="307777"/>
          </a:xfrm>
          <a:prstGeom prst="rect">
            <a:avLst/>
          </a:prstGeom>
          <a:noFill/>
        </p:spPr>
        <p:txBody>
          <a:bodyPr wrap="square" rtlCol="0">
            <a:spAutoFit/>
          </a:bodyPr>
          <a:lstStyle/>
          <a:p>
            <a:pPr algn="ctr"/>
            <a:r>
              <a:rPr lang="en-US" sz="1400" dirty="0">
                <a:latin typeface="Aptos" panose="020B0004020202020204" pitchFamily="34" charset="0"/>
              </a:rPr>
              <a:t>Carpet</a:t>
            </a:r>
          </a:p>
        </p:txBody>
      </p:sp>
      <p:sp>
        <p:nvSpPr>
          <p:cNvPr id="44" name="TextBox 43">
            <a:extLst>
              <a:ext uri="{FF2B5EF4-FFF2-40B4-BE49-F238E27FC236}">
                <a16:creationId xmlns:a16="http://schemas.microsoft.com/office/drawing/2014/main" id="{AF2E2A94-9F70-55D3-5CA9-445B9DAC2004}"/>
              </a:ext>
            </a:extLst>
          </p:cNvPr>
          <p:cNvSpPr txBox="1"/>
          <p:nvPr/>
        </p:nvSpPr>
        <p:spPr>
          <a:xfrm>
            <a:off x="5540721" y="5475118"/>
            <a:ext cx="1677501" cy="307777"/>
          </a:xfrm>
          <a:prstGeom prst="rect">
            <a:avLst/>
          </a:prstGeom>
          <a:noFill/>
        </p:spPr>
        <p:txBody>
          <a:bodyPr wrap="square" rtlCol="0">
            <a:spAutoFit/>
          </a:bodyPr>
          <a:lstStyle/>
          <a:p>
            <a:pPr algn="ctr"/>
            <a:r>
              <a:rPr lang="en-US" sz="1400" dirty="0">
                <a:latin typeface="Aptos" panose="020B0004020202020204" pitchFamily="34" charset="0"/>
              </a:rPr>
              <a:t>Polar fleece fabric</a:t>
            </a:r>
          </a:p>
        </p:txBody>
      </p:sp>
      <p:sp>
        <p:nvSpPr>
          <p:cNvPr id="51" name="TextBox 50">
            <a:extLst>
              <a:ext uri="{FF2B5EF4-FFF2-40B4-BE49-F238E27FC236}">
                <a16:creationId xmlns:a16="http://schemas.microsoft.com/office/drawing/2014/main" id="{BCDCD968-0B5B-756C-458D-5816DEEE9D9F}"/>
              </a:ext>
            </a:extLst>
          </p:cNvPr>
          <p:cNvSpPr txBox="1"/>
          <p:nvPr/>
        </p:nvSpPr>
        <p:spPr>
          <a:xfrm>
            <a:off x="7743166" y="5349652"/>
            <a:ext cx="1877731" cy="307777"/>
          </a:xfrm>
          <a:prstGeom prst="rect">
            <a:avLst/>
          </a:prstGeom>
          <a:noFill/>
        </p:spPr>
        <p:txBody>
          <a:bodyPr wrap="square" rtlCol="0">
            <a:spAutoFit/>
          </a:bodyPr>
          <a:lstStyle/>
          <a:p>
            <a:pPr algn="ctr"/>
            <a:r>
              <a:rPr lang="en-US" sz="1400" dirty="0">
                <a:latin typeface="Aptos" panose="020B0004020202020204" pitchFamily="34" charset="0"/>
              </a:rPr>
              <a:t>Sleeping bag</a:t>
            </a:r>
          </a:p>
        </p:txBody>
      </p:sp>
      <p:pic>
        <p:nvPicPr>
          <p:cNvPr id="5" name="Picture 4">
            <a:extLst>
              <a:ext uri="{FF2B5EF4-FFF2-40B4-BE49-F238E27FC236}">
                <a16:creationId xmlns:a16="http://schemas.microsoft.com/office/drawing/2014/main" id="{09A13FC0-EAF4-8E6A-3181-EBE3B7B1980B}"/>
              </a:ext>
            </a:extLst>
          </p:cNvPr>
          <p:cNvPicPr>
            <a:picLocks noChangeAspect="1"/>
          </p:cNvPicPr>
          <p:nvPr/>
        </p:nvPicPr>
        <p:blipFill>
          <a:blip r:embed="rId4"/>
          <a:stretch>
            <a:fillRect/>
          </a:stretch>
        </p:blipFill>
        <p:spPr>
          <a:xfrm>
            <a:off x="9033157" y="2146623"/>
            <a:ext cx="1440637" cy="1331598"/>
          </a:xfrm>
          <a:prstGeom prst="rect">
            <a:avLst/>
          </a:prstGeom>
        </p:spPr>
      </p:pic>
      <p:pic>
        <p:nvPicPr>
          <p:cNvPr id="7" name="Picture 6">
            <a:extLst>
              <a:ext uri="{FF2B5EF4-FFF2-40B4-BE49-F238E27FC236}">
                <a16:creationId xmlns:a16="http://schemas.microsoft.com/office/drawing/2014/main" id="{6304FEF8-3B46-7698-E4C1-33B74BA4D0A4}"/>
              </a:ext>
            </a:extLst>
          </p:cNvPr>
          <p:cNvPicPr>
            <a:picLocks noChangeAspect="1"/>
          </p:cNvPicPr>
          <p:nvPr/>
        </p:nvPicPr>
        <p:blipFill>
          <a:blip r:embed="rId5"/>
          <a:stretch>
            <a:fillRect/>
          </a:stretch>
        </p:blipFill>
        <p:spPr>
          <a:xfrm>
            <a:off x="10587972" y="1639533"/>
            <a:ext cx="1237879" cy="1862049"/>
          </a:xfrm>
          <a:prstGeom prst="rect">
            <a:avLst/>
          </a:prstGeom>
        </p:spPr>
      </p:pic>
      <p:pic>
        <p:nvPicPr>
          <p:cNvPr id="10" name="Picture 9">
            <a:extLst>
              <a:ext uri="{FF2B5EF4-FFF2-40B4-BE49-F238E27FC236}">
                <a16:creationId xmlns:a16="http://schemas.microsoft.com/office/drawing/2014/main" id="{1B5EB99E-048A-9869-F283-030B02FBAAD9}"/>
              </a:ext>
            </a:extLst>
          </p:cNvPr>
          <p:cNvPicPr>
            <a:picLocks noChangeAspect="1"/>
          </p:cNvPicPr>
          <p:nvPr/>
        </p:nvPicPr>
        <p:blipFill>
          <a:blip r:embed="rId6"/>
          <a:stretch>
            <a:fillRect/>
          </a:stretch>
        </p:blipFill>
        <p:spPr>
          <a:xfrm>
            <a:off x="7522230" y="4162501"/>
            <a:ext cx="1943177" cy="1088765"/>
          </a:xfrm>
          <a:prstGeom prst="rect">
            <a:avLst/>
          </a:prstGeom>
        </p:spPr>
      </p:pic>
      <p:sp>
        <p:nvSpPr>
          <p:cNvPr id="11" name="TextBox 10">
            <a:extLst>
              <a:ext uri="{FF2B5EF4-FFF2-40B4-BE49-F238E27FC236}">
                <a16:creationId xmlns:a16="http://schemas.microsoft.com/office/drawing/2014/main" id="{AA8A7683-8B25-8849-3952-6620A447DACD}"/>
              </a:ext>
            </a:extLst>
          </p:cNvPr>
          <p:cNvSpPr txBox="1"/>
          <p:nvPr/>
        </p:nvSpPr>
        <p:spPr>
          <a:xfrm>
            <a:off x="10107396" y="5317770"/>
            <a:ext cx="1331815" cy="307777"/>
          </a:xfrm>
          <a:prstGeom prst="rect">
            <a:avLst/>
          </a:prstGeom>
          <a:noFill/>
        </p:spPr>
        <p:txBody>
          <a:bodyPr wrap="square" rtlCol="0">
            <a:spAutoFit/>
          </a:bodyPr>
          <a:lstStyle/>
          <a:p>
            <a:pPr algn="ctr"/>
            <a:r>
              <a:rPr lang="en-US" sz="1400" dirty="0">
                <a:latin typeface="Aptos" panose="020B0004020202020204" pitchFamily="34" charset="0"/>
              </a:rPr>
              <a:t>Seatbelts</a:t>
            </a:r>
          </a:p>
        </p:txBody>
      </p:sp>
      <p:pic>
        <p:nvPicPr>
          <p:cNvPr id="16" name="Picture 15">
            <a:extLst>
              <a:ext uri="{FF2B5EF4-FFF2-40B4-BE49-F238E27FC236}">
                <a16:creationId xmlns:a16="http://schemas.microsoft.com/office/drawing/2014/main" id="{B826BEA2-4D54-5C2C-E255-A5BF668E0620}"/>
              </a:ext>
            </a:extLst>
          </p:cNvPr>
          <p:cNvPicPr>
            <a:picLocks noChangeAspect="1"/>
          </p:cNvPicPr>
          <p:nvPr/>
        </p:nvPicPr>
        <p:blipFill>
          <a:blip r:embed="rId7"/>
          <a:stretch>
            <a:fillRect/>
          </a:stretch>
        </p:blipFill>
        <p:spPr>
          <a:xfrm>
            <a:off x="9730969" y="4034514"/>
            <a:ext cx="1783570" cy="1088766"/>
          </a:xfrm>
          <a:prstGeom prst="rect">
            <a:avLst/>
          </a:prstGeom>
        </p:spPr>
      </p:pic>
      <p:sp>
        <p:nvSpPr>
          <p:cNvPr id="17" name="TextBox 16">
            <a:extLst>
              <a:ext uri="{FF2B5EF4-FFF2-40B4-BE49-F238E27FC236}">
                <a16:creationId xmlns:a16="http://schemas.microsoft.com/office/drawing/2014/main" id="{8D098FBF-3BC3-CC43-2702-F97D73A1BBF8}"/>
              </a:ext>
            </a:extLst>
          </p:cNvPr>
          <p:cNvSpPr txBox="1"/>
          <p:nvPr/>
        </p:nvSpPr>
        <p:spPr>
          <a:xfrm>
            <a:off x="5400867" y="3480827"/>
            <a:ext cx="1877731" cy="307777"/>
          </a:xfrm>
          <a:prstGeom prst="rect">
            <a:avLst/>
          </a:prstGeom>
          <a:noFill/>
        </p:spPr>
        <p:txBody>
          <a:bodyPr wrap="square" rtlCol="0">
            <a:spAutoFit/>
          </a:bodyPr>
          <a:lstStyle/>
          <a:p>
            <a:pPr algn="ctr"/>
            <a:r>
              <a:rPr lang="en-US" sz="1400" dirty="0">
                <a:latin typeface="Aptos" panose="020B0004020202020204" pitchFamily="34" charset="0"/>
              </a:rPr>
              <a:t>New plastic bottles</a:t>
            </a:r>
          </a:p>
        </p:txBody>
      </p:sp>
      <p:pic>
        <p:nvPicPr>
          <p:cNvPr id="20" name="Picture 19">
            <a:extLst>
              <a:ext uri="{FF2B5EF4-FFF2-40B4-BE49-F238E27FC236}">
                <a16:creationId xmlns:a16="http://schemas.microsoft.com/office/drawing/2014/main" id="{2455CD63-A4E7-6384-5349-B806D1279273}"/>
              </a:ext>
            </a:extLst>
          </p:cNvPr>
          <p:cNvPicPr>
            <a:picLocks noChangeAspect="1"/>
          </p:cNvPicPr>
          <p:nvPr/>
        </p:nvPicPr>
        <p:blipFill>
          <a:blip r:embed="rId8"/>
          <a:stretch>
            <a:fillRect/>
          </a:stretch>
        </p:blipFill>
        <p:spPr>
          <a:xfrm>
            <a:off x="5528079" y="2251639"/>
            <a:ext cx="1594695" cy="1137718"/>
          </a:xfrm>
          <a:prstGeom prst="rect">
            <a:avLst/>
          </a:prstGeom>
        </p:spPr>
      </p:pic>
      <p:pic>
        <p:nvPicPr>
          <p:cNvPr id="22" name="Picture 21">
            <a:extLst>
              <a:ext uri="{FF2B5EF4-FFF2-40B4-BE49-F238E27FC236}">
                <a16:creationId xmlns:a16="http://schemas.microsoft.com/office/drawing/2014/main" id="{F39E44B8-3C01-5807-333F-6B8A9518A147}"/>
              </a:ext>
            </a:extLst>
          </p:cNvPr>
          <p:cNvPicPr>
            <a:picLocks noChangeAspect="1"/>
          </p:cNvPicPr>
          <p:nvPr/>
        </p:nvPicPr>
        <p:blipFill>
          <a:blip r:embed="rId9"/>
          <a:stretch>
            <a:fillRect/>
          </a:stretch>
        </p:blipFill>
        <p:spPr>
          <a:xfrm>
            <a:off x="5340491" y="3942598"/>
            <a:ext cx="2003672" cy="1500149"/>
          </a:xfrm>
          <a:prstGeom prst="rect">
            <a:avLst/>
          </a:prstGeom>
        </p:spPr>
      </p:pic>
      <p:pic>
        <p:nvPicPr>
          <p:cNvPr id="6" name="Picture 5">
            <a:extLst>
              <a:ext uri="{FF2B5EF4-FFF2-40B4-BE49-F238E27FC236}">
                <a16:creationId xmlns:a16="http://schemas.microsoft.com/office/drawing/2014/main" id="{34395364-1B8D-A516-A792-68E65179FA65}"/>
              </a:ext>
            </a:extLst>
          </p:cNvPr>
          <p:cNvPicPr>
            <a:picLocks noChangeAspect="1"/>
          </p:cNvPicPr>
          <p:nvPr/>
        </p:nvPicPr>
        <p:blipFill>
          <a:blip r:embed="rId10"/>
          <a:stretch>
            <a:fillRect/>
          </a:stretch>
        </p:blipFill>
        <p:spPr>
          <a:xfrm>
            <a:off x="7215519" y="2292700"/>
            <a:ext cx="1766012" cy="1089086"/>
          </a:xfrm>
          <a:prstGeom prst="rect">
            <a:avLst/>
          </a:prstGeom>
        </p:spPr>
      </p:pic>
      <p:sp>
        <p:nvSpPr>
          <p:cNvPr id="8" name="TextBox 7">
            <a:extLst>
              <a:ext uri="{FF2B5EF4-FFF2-40B4-BE49-F238E27FC236}">
                <a16:creationId xmlns:a16="http://schemas.microsoft.com/office/drawing/2014/main" id="{B1EA2EE5-A83C-9A0D-673C-7C755085E7EB}"/>
              </a:ext>
            </a:extLst>
          </p:cNvPr>
          <p:cNvSpPr txBox="1"/>
          <p:nvPr/>
        </p:nvSpPr>
        <p:spPr>
          <a:xfrm>
            <a:off x="7139100" y="3512584"/>
            <a:ext cx="1877731" cy="307777"/>
          </a:xfrm>
          <a:prstGeom prst="rect">
            <a:avLst/>
          </a:prstGeom>
          <a:noFill/>
        </p:spPr>
        <p:txBody>
          <a:bodyPr wrap="square" rtlCol="0">
            <a:spAutoFit/>
          </a:bodyPr>
          <a:lstStyle/>
          <a:p>
            <a:pPr algn="ctr"/>
            <a:r>
              <a:rPr lang="en-US" sz="1400" dirty="0">
                <a:latin typeface="Aptos" panose="020B0004020202020204" pitchFamily="34" charset="0"/>
              </a:rPr>
              <a:t>Takeout containers</a:t>
            </a:r>
          </a:p>
        </p:txBody>
      </p:sp>
    </p:spTree>
    <p:extLst>
      <p:ext uri="{BB962C8B-B14F-4D97-AF65-F5344CB8AC3E}">
        <p14:creationId xmlns:p14="http://schemas.microsoft.com/office/powerpoint/2010/main" val="3280881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CB3A2A-BA08-FCA2-37C6-2E1C88F4C334}"/>
              </a:ext>
            </a:extLst>
          </p:cNvPr>
          <p:cNvSpPr>
            <a:spLocks noGrp="1"/>
          </p:cNvSpPr>
          <p:nvPr>
            <p:ph type="title"/>
          </p:nvPr>
        </p:nvSpPr>
        <p:spPr>
          <a:xfrm>
            <a:off x="461177" y="187858"/>
            <a:ext cx="11257277" cy="624557"/>
          </a:xfrm>
        </p:spPr>
        <p:txBody>
          <a:bodyPr>
            <a:normAutofit/>
          </a:bodyPr>
          <a:lstStyle/>
          <a:p>
            <a:r>
              <a:rPr lang="en-US" dirty="0"/>
              <a:t>Plastic Bottles - #2 Plastic</a:t>
            </a:r>
          </a:p>
        </p:txBody>
      </p:sp>
      <p:sp>
        <p:nvSpPr>
          <p:cNvPr id="2" name="TextBox 1">
            <a:extLst>
              <a:ext uri="{FF2B5EF4-FFF2-40B4-BE49-F238E27FC236}">
                <a16:creationId xmlns:a16="http://schemas.microsoft.com/office/drawing/2014/main" id="{56E7A394-9C28-1021-8AF2-5AB4AE1D3CA9}"/>
              </a:ext>
            </a:extLst>
          </p:cNvPr>
          <p:cNvSpPr txBox="1"/>
          <p:nvPr/>
        </p:nvSpPr>
        <p:spPr>
          <a:xfrm>
            <a:off x="461178" y="1004183"/>
            <a:ext cx="1125727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ptos" panose="020B0004020202020204" pitchFamily="34" charset="0"/>
                <a:ea typeface="+mn-ea"/>
                <a:cs typeface="+mn-cs"/>
              </a:rPr>
              <a:t>Large household plastic bottles like milk jugs and laundry detergent (#2 Plastic) are often turned into products like new containers, plastic lumber, piping, outdoor furniture and toys due to its durability.</a:t>
            </a:r>
            <a:endParaRPr kumimoji="0" lang="en-US" sz="1800" b="0" i="0" u="none" strike="noStrike" kern="1200" cap="none" spc="0" normalizeH="0" baseline="30000" noProof="0" dirty="0">
              <a:ln>
                <a:noFill/>
              </a:ln>
              <a:effectLst/>
              <a:uLnTx/>
              <a:uFillTx/>
              <a:latin typeface="Aptos" panose="020B0004020202020204" pitchFamily="34" charset="0"/>
              <a:ea typeface="+mn-ea"/>
              <a:cs typeface="+mn-cs"/>
            </a:endParaRPr>
          </a:p>
        </p:txBody>
      </p:sp>
      <p:sp>
        <p:nvSpPr>
          <p:cNvPr id="9" name="Rectangle 8">
            <a:extLst>
              <a:ext uri="{FF2B5EF4-FFF2-40B4-BE49-F238E27FC236}">
                <a16:creationId xmlns:a16="http://schemas.microsoft.com/office/drawing/2014/main" id="{FA93FF36-8EE5-09F5-2386-F19A3DB59C65}"/>
              </a:ext>
            </a:extLst>
          </p:cNvPr>
          <p:cNvSpPr/>
          <p:nvPr/>
        </p:nvSpPr>
        <p:spPr>
          <a:xfrm>
            <a:off x="541659" y="2593119"/>
            <a:ext cx="3661973" cy="3041781"/>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BEB2C75-3B07-2906-49B3-838B4DE1C0B9}"/>
              </a:ext>
            </a:extLst>
          </p:cNvPr>
          <p:cNvSpPr txBox="1"/>
          <p:nvPr/>
        </p:nvSpPr>
        <p:spPr>
          <a:xfrm>
            <a:off x="541659" y="4956874"/>
            <a:ext cx="3586721" cy="584775"/>
          </a:xfrm>
          <a:prstGeom prst="rect">
            <a:avLst/>
          </a:prstGeom>
          <a:noFill/>
        </p:spPr>
        <p:txBody>
          <a:bodyPr wrap="square" rtlCol="0">
            <a:spAutoFit/>
          </a:bodyPr>
          <a:lstStyle/>
          <a:p>
            <a:pPr algn="ctr"/>
            <a:r>
              <a:rPr lang="en-US" sz="1600" b="1" dirty="0">
                <a:latin typeface="Aptos" panose="020B0004020202020204" pitchFamily="34" charset="0"/>
              </a:rPr>
              <a:t>Plastic beverage jugs/ Laundry detergent bottles (#2 Plastic)</a:t>
            </a:r>
          </a:p>
        </p:txBody>
      </p:sp>
      <p:sp>
        <p:nvSpPr>
          <p:cNvPr id="19" name="TextBox 18">
            <a:extLst>
              <a:ext uri="{FF2B5EF4-FFF2-40B4-BE49-F238E27FC236}">
                <a16:creationId xmlns:a16="http://schemas.microsoft.com/office/drawing/2014/main" id="{F5935AC0-67DD-240D-828D-868A89CBC69B}"/>
              </a:ext>
            </a:extLst>
          </p:cNvPr>
          <p:cNvSpPr txBox="1"/>
          <p:nvPr/>
        </p:nvSpPr>
        <p:spPr>
          <a:xfrm>
            <a:off x="4412830" y="3203404"/>
            <a:ext cx="1063463" cy="1862048"/>
          </a:xfrm>
          <a:prstGeom prst="rect">
            <a:avLst/>
          </a:prstGeom>
          <a:noFill/>
        </p:spPr>
        <p:txBody>
          <a:bodyPr wrap="square" rtlCol="0">
            <a:spAutoFit/>
          </a:bodyPr>
          <a:lstStyle/>
          <a:p>
            <a:r>
              <a:rPr lang="en-US" sz="11500" dirty="0">
                <a:latin typeface="Aptos" panose="020B0004020202020204" pitchFamily="34" charset="0"/>
              </a:rPr>
              <a:t>=</a:t>
            </a:r>
          </a:p>
        </p:txBody>
      </p:sp>
      <p:sp>
        <p:nvSpPr>
          <p:cNvPr id="42" name="TextBox 41">
            <a:extLst>
              <a:ext uri="{FF2B5EF4-FFF2-40B4-BE49-F238E27FC236}">
                <a16:creationId xmlns:a16="http://schemas.microsoft.com/office/drawing/2014/main" id="{6D128749-0BEB-15CB-5EA0-019928E93CF0}"/>
              </a:ext>
            </a:extLst>
          </p:cNvPr>
          <p:cNvSpPr txBox="1"/>
          <p:nvPr/>
        </p:nvSpPr>
        <p:spPr>
          <a:xfrm>
            <a:off x="10031728" y="3602868"/>
            <a:ext cx="1331815" cy="307777"/>
          </a:xfrm>
          <a:prstGeom prst="rect">
            <a:avLst/>
          </a:prstGeom>
          <a:noFill/>
        </p:spPr>
        <p:txBody>
          <a:bodyPr wrap="square" rtlCol="0">
            <a:spAutoFit/>
          </a:bodyPr>
          <a:lstStyle/>
          <a:p>
            <a:pPr algn="ctr"/>
            <a:r>
              <a:rPr lang="en-US" sz="1400" dirty="0">
                <a:latin typeface="Aptos" panose="020B0004020202020204" pitchFamily="34" charset="0"/>
              </a:rPr>
              <a:t>Playsets</a:t>
            </a:r>
          </a:p>
        </p:txBody>
      </p:sp>
      <p:sp>
        <p:nvSpPr>
          <p:cNvPr id="43" name="TextBox 42">
            <a:extLst>
              <a:ext uri="{FF2B5EF4-FFF2-40B4-BE49-F238E27FC236}">
                <a16:creationId xmlns:a16="http://schemas.microsoft.com/office/drawing/2014/main" id="{A40DC53B-A395-F59D-04AA-63ECB7AB86F9}"/>
              </a:ext>
            </a:extLst>
          </p:cNvPr>
          <p:cNvSpPr txBox="1"/>
          <p:nvPr/>
        </p:nvSpPr>
        <p:spPr>
          <a:xfrm>
            <a:off x="5162607" y="3606049"/>
            <a:ext cx="1690028" cy="307777"/>
          </a:xfrm>
          <a:prstGeom prst="rect">
            <a:avLst/>
          </a:prstGeom>
          <a:noFill/>
        </p:spPr>
        <p:txBody>
          <a:bodyPr wrap="square" rtlCol="0">
            <a:spAutoFit/>
          </a:bodyPr>
          <a:lstStyle/>
          <a:p>
            <a:pPr algn="ctr"/>
            <a:r>
              <a:rPr lang="en-US" sz="1400" dirty="0">
                <a:latin typeface="Aptos" panose="020B0004020202020204" pitchFamily="34" charset="0"/>
              </a:rPr>
              <a:t>New plastic jugs</a:t>
            </a:r>
          </a:p>
        </p:txBody>
      </p:sp>
      <p:sp>
        <p:nvSpPr>
          <p:cNvPr id="44" name="TextBox 43">
            <a:extLst>
              <a:ext uri="{FF2B5EF4-FFF2-40B4-BE49-F238E27FC236}">
                <a16:creationId xmlns:a16="http://schemas.microsoft.com/office/drawing/2014/main" id="{AF2E2A94-9F70-55D3-5CA9-445B9DAC2004}"/>
              </a:ext>
            </a:extLst>
          </p:cNvPr>
          <p:cNvSpPr txBox="1"/>
          <p:nvPr/>
        </p:nvSpPr>
        <p:spPr>
          <a:xfrm>
            <a:off x="4944561" y="5610469"/>
            <a:ext cx="1677501" cy="307777"/>
          </a:xfrm>
          <a:prstGeom prst="rect">
            <a:avLst/>
          </a:prstGeom>
          <a:noFill/>
        </p:spPr>
        <p:txBody>
          <a:bodyPr wrap="square" rtlCol="0">
            <a:spAutoFit/>
          </a:bodyPr>
          <a:lstStyle/>
          <a:p>
            <a:pPr algn="ctr"/>
            <a:r>
              <a:rPr lang="en-US" sz="1400" dirty="0">
                <a:latin typeface="Aptos" panose="020B0004020202020204" pitchFamily="34" charset="0"/>
              </a:rPr>
              <a:t>Buckets</a:t>
            </a:r>
          </a:p>
        </p:txBody>
      </p:sp>
      <p:sp>
        <p:nvSpPr>
          <p:cNvPr id="51" name="TextBox 50">
            <a:extLst>
              <a:ext uri="{FF2B5EF4-FFF2-40B4-BE49-F238E27FC236}">
                <a16:creationId xmlns:a16="http://schemas.microsoft.com/office/drawing/2014/main" id="{BCDCD968-0B5B-756C-458D-5816DEEE9D9F}"/>
              </a:ext>
            </a:extLst>
          </p:cNvPr>
          <p:cNvSpPr txBox="1"/>
          <p:nvPr/>
        </p:nvSpPr>
        <p:spPr>
          <a:xfrm>
            <a:off x="6406097" y="5546040"/>
            <a:ext cx="1877731" cy="307777"/>
          </a:xfrm>
          <a:prstGeom prst="rect">
            <a:avLst/>
          </a:prstGeom>
          <a:noFill/>
        </p:spPr>
        <p:txBody>
          <a:bodyPr wrap="square" rtlCol="0">
            <a:spAutoFit/>
          </a:bodyPr>
          <a:lstStyle/>
          <a:p>
            <a:pPr algn="ctr"/>
            <a:r>
              <a:rPr lang="en-US" sz="1400" dirty="0">
                <a:latin typeface="Aptos" panose="020B0004020202020204" pitchFamily="34" charset="0"/>
              </a:rPr>
              <a:t>Containers</a:t>
            </a:r>
          </a:p>
        </p:txBody>
      </p:sp>
      <p:sp>
        <p:nvSpPr>
          <p:cNvPr id="11" name="TextBox 10">
            <a:extLst>
              <a:ext uri="{FF2B5EF4-FFF2-40B4-BE49-F238E27FC236}">
                <a16:creationId xmlns:a16="http://schemas.microsoft.com/office/drawing/2014/main" id="{AA8A7683-8B25-8849-3952-6620A447DACD}"/>
              </a:ext>
            </a:extLst>
          </p:cNvPr>
          <p:cNvSpPr txBox="1"/>
          <p:nvPr/>
        </p:nvSpPr>
        <p:spPr>
          <a:xfrm>
            <a:off x="10243198" y="5452374"/>
            <a:ext cx="1331815" cy="307777"/>
          </a:xfrm>
          <a:prstGeom prst="rect">
            <a:avLst/>
          </a:prstGeom>
          <a:noFill/>
        </p:spPr>
        <p:txBody>
          <a:bodyPr wrap="square" rtlCol="0">
            <a:spAutoFit/>
          </a:bodyPr>
          <a:lstStyle/>
          <a:p>
            <a:pPr algn="ctr"/>
            <a:r>
              <a:rPr lang="en-US" sz="1400" dirty="0">
                <a:latin typeface="Aptos" panose="020B0004020202020204" pitchFamily="34" charset="0"/>
              </a:rPr>
              <a:t>Stadium seats</a:t>
            </a:r>
          </a:p>
        </p:txBody>
      </p:sp>
      <p:pic>
        <p:nvPicPr>
          <p:cNvPr id="16" name="Picture 15">
            <a:extLst>
              <a:ext uri="{FF2B5EF4-FFF2-40B4-BE49-F238E27FC236}">
                <a16:creationId xmlns:a16="http://schemas.microsoft.com/office/drawing/2014/main" id="{B826BEA2-4D54-5C2C-E255-A5BF668E06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31728" y="4237215"/>
            <a:ext cx="1986060" cy="1180122"/>
          </a:xfrm>
          <a:prstGeom prst="rect">
            <a:avLst/>
          </a:prstGeom>
        </p:spPr>
      </p:pic>
      <p:sp>
        <p:nvSpPr>
          <p:cNvPr id="17" name="TextBox 16">
            <a:extLst>
              <a:ext uri="{FF2B5EF4-FFF2-40B4-BE49-F238E27FC236}">
                <a16:creationId xmlns:a16="http://schemas.microsoft.com/office/drawing/2014/main" id="{8D098FBF-3BC3-CC43-2702-F97D73A1BBF8}"/>
              </a:ext>
            </a:extLst>
          </p:cNvPr>
          <p:cNvSpPr txBox="1"/>
          <p:nvPr/>
        </p:nvSpPr>
        <p:spPr>
          <a:xfrm>
            <a:off x="7503316" y="3584034"/>
            <a:ext cx="1877731" cy="307777"/>
          </a:xfrm>
          <a:prstGeom prst="rect">
            <a:avLst/>
          </a:prstGeom>
          <a:noFill/>
        </p:spPr>
        <p:txBody>
          <a:bodyPr wrap="square" rtlCol="0">
            <a:spAutoFit/>
          </a:bodyPr>
          <a:lstStyle/>
          <a:p>
            <a:pPr algn="ctr"/>
            <a:r>
              <a:rPr lang="en-US" sz="1400" dirty="0">
                <a:latin typeface="Aptos" panose="020B0004020202020204" pitchFamily="34" charset="0"/>
              </a:rPr>
              <a:t>Plastic Lumber</a:t>
            </a:r>
          </a:p>
        </p:txBody>
      </p:sp>
      <p:pic>
        <p:nvPicPr>
          <p:cNvPr id="22" name="Picture 21">
            <a:extLst>
              <a:ext uri="{FF2B5EF4-FFF2-40B4-BE49-F238E27FC236}">
                <a16:creationId xmlns:a16="http://schemas.microsoft.com/office/drawing/2014/main" id="{F39E44B8-3C01-5807-333F-6B8A9518A1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59060" y="4021548"/>
            <a:ext cx="1247037" cy="1500149"/>
          </a:xfrm>
          <a:prstGeom prst="rect">
            <a:avLst/>
          </a:prstGeom>
        </p:spPr>
      </p:pic>
      <p:pic>
        <p:nvPicPr>
          <p:cNvPr id="6" name="Picture 5">
            <a:extLst>
              <a:ext uri="{FF2B5EF4-FFF2-40B4-BE49-F238E27FC236}">
                <a16:creationId xmlns:a16="http://schemas.microsoft.com/office/drawing/2014/main" id="{A96D8F5F-962E-FFBA-31B2-C01F45798DCC}"/>
              </a:ext>
            </a:extLst>
          </p:cNvPr>
          <p:cNvPicPr>
            <a:picLocks noChangeAspect="1"/>
          </p:cNvPicPr>
          <p:nvPr/>
        </p:nvPicPr>
        <p:blipFill>
          <a:blip r:embed="rId5"/>
          <a:stretch>
            <a:fillRect/>
          </a:stretch>
        </p:blipFill>
        <p:spPr>
          <a:xfrm>
            <a:off x="1835190" y="3164845"/>
            <a:ext cx="2116138" cy="1723958"/>
          </a:xfrm>
          <a:prstGeom prst="rect">
            <a:avLst/>
          </a:prstGeom>
        </p:spPr>
      </p:pic>
      <p:pic>
        <p:nvPicPr>
          <p:cNvPr id="23" name="Picture 22">
            <a:extLst>
              <a:ext uri="{FF2B5EF4-FFF2-40B4-BE49-F238E27FC236}">
                <a16:creationId xmlns:a16="http://schemas.microsoft.com/office/drawing/2014/main" id="{E3AB2A0D-5650-E291-01B5-13ACD90B2781}"/>
              </a:ext>
            </a:extLst>
          </p:cNvPr>
          <p:cNvPicPr>
            <a:picLocks noChangeAspect="1"/>
          </p:cNvPicPr>
          <p:nvPr/>
        </p:nvPicPr>
        <p:blipFill>
          <a:blip r:embed="rId6"/>
          <a:stretch>
            <a:fillRect/>
          </a:stretch>
        </p:blipFill>
        <p:spPr>
          <a:xfrm>
            <a:off x="6856167" y="2532506"/>
            <a:ext cx="1795687" cy="905239"/>
          </a:xfrm>
          <a:prstGeom prst="rect">
            <a:avLst/>
          </a:prstGeom>
        </p:spPr>
      </p:pic>
      <p:pic>
        <p:nvPicPr>
          <p:cNvPr id="25" name="Picture 24">
            <a:extLst>
              <a:ext uri="{FF2B5EF4-FFF2-40B4-BE49-F238E27FC236}">
                <a16:creationId xmlns:a16="http://schemas.microsoft.com/office/drawing/2014/main" id="{61E42A31-6E5E-639C-F603-764FD5C58EA8}"/>
              </a:ext>
            </a:extLst>
          </p:cNvPr>
          <p:cNvPicPr>
            <a:picLocks noChangeAspect="1"/>
          </p:cNvPicPr>
          <p:nvPr/>
        </p:nvPicPr>
        <p:blipFill>
          <a:blip r:embed="rId7"/>
          <a:stretch>
            <a:fillRect/>
          </a:stretch>
        </p:blipFill>
        <p:spPr>
          <a:xfrm>
            <a:off x="8629620" y="2322539"/>
            <a:ext cx="976200" cy="1191196"/>
          </a:xfrm>
          <a:prstGeom prst="rect">
            <a:avLst/>
          </a:prstGeom>
        </p:spPr>
      </p:pic>
      <p:pic>
        <p:nvPicPr>
          <p:cNvPr id="27" name="Picture 26">
            <a:extLst>
              <a:ext uri="{FF2B5EF4-FFF2-40B4-BE49-F238E27FC236}">
                <a16:creationId xmlns:a16="http://schemas.microsoft.com/office/drawing/2014/main" id="{3DACD9BB-E8B1-94F9-296A-F92669B8ABD4}"/>
              </a:ext>
            </a:extLst>
          </p:cNvPr>
          <p:cNvPicPr>
            <a:picLocks noChangeAspect="1"/>
          </p:cNvPicPr>
          <p:nvPr/>
        </p:nvPicPr>
        <p:blipFill>
          <a:blip r:embed="rId8"/>
          <a:stretch>
            <a:fillRect/>
          </a:stretch>
        </p:blipFill>
        <p:spPr>
          <a:xfrm>
            <a:off x="9817751" y="1958448"/>
            <a:ext cx="1850846" cy="1575476"/>
          </a:xfrm>
          <a:prstGeom prst="rect">
            <a:avLst/>
          </a:prstGeom>
        </p:spPr>
      </p:pic>
      <p:pic>
        <p:nvPicPr>
          <p:cNvPr id="30" name="Picture 29">
            <a:extLst>
              <a:ext uri="{FF2B5EF4-FFF2-40B4-BE49-F238E27FC236}">
                <a16:creationId xmlns:a16="http://schemas.microsoft.com/office/drawing/2014/main" id="{18A9E0F6-CA6F-9B1D-59F9-E9BCDD6A7181}"/>
              </a:ext>
            </a:extLst>
          </p:cNvPr>
          <p:cNvPicPr>
            <a:picLocks noChangeAspect="1"/>
          </p:cNvPicPr>
          <p:nvPr/>
        </p:nvPicPr>
        <p:blipFill>
          <a:blip r:embed="rId9"/>
          <a:stretch>
            <a:fillRect/>
          </a:stretch>
        </p:blipFill>
        <p:spPr>
          <a:xfrm>
            <a:off x="6648360" y="4145650"/>
            <a:ext cx="1507685" cy="1363251"/>
          </a:xfrm>
          <a:prstGeom prst="rect">
            <a:avLst/>
          </a:prstGeom>
        </p:spPr>
      </p:pic>
      <p:pic>
        <p:nvPicPr>
          <p:cNvPr id="32" name="Picture 31">
            <a:extLst>
              <a:ext uri="{FF2B5EF4-FFF2-40B4-BE49-F238E27FC236}">
                <a16:creationId xmlns:a16="http://schemas.microsoft.com/office/drawing/2014/main" id="{F63F8A84-3EC3-5D60-E38E-759D277725D1}"/>
              </a:ext>
            </a:extLst>
          </p:cNvPr>
          <p:cNvPicPr>
            <a:picLocks noChangeAspect="1"/>
          </p:cNvPicPr>
          <p:nvPr/>
        </p:nvPicPr>
        <p:blipFill>
          <a:blip r:embed="rId10"/>
          <a:srcRect l="1330" t="11297" r="7084" b="7719"/>
          <a:stretch/>
        </p:blipFill>
        <p:spPr>
          <a:xfrm>
            <a:off x="8296980" y="4599844"/>
            <a:ext cx="1507685" cy="819495"/>
          </a:xfrm>
          <a:prstGeom prst="rect">
            <a:avLst/>
          </a:prstGeom>
        </p:spPr>
      </p:pic>
      <p:sp>
        <p:nvSpPr>
          <p:cNvPr id="33" name="TextBox 32">
            <a:extLst>
              <a:ext uri="{FF2B5EF4-FFF2-40B4-BE49-F238E27FC236}">
                <a16:creationId xmlns:a16="http://schemas.microsoft.com/office/drawing/2014/main" id="{783B5B16-1E27-75EF-242A-F115E711616B}"/>
              </a:ext>
            </a:extLst>
          </p:cNvPr>
          <p:cNvSpPr txBox="1"/>
          <p:nvPr/>
        </p:nvSpPr>
        <p:spPr>
          <a:xfrm>
            <a:off x="8083598" y="5581557"/>
            <a:ext cx="1877731" cy="307777"/>
          </a:xfrm>
          <a:prstGeom prst="rect">
            <a:avLst/>
          </a:prstGeom>
          <a:noFill/>
        </p:spPr>
        <p:txBody>
          <a:bodyPr wrap="square" rtlCol="0">
            <a:spAutoFit/>
          </a:bodyPr>
          <a:lstStyle/>
          <a:p>
            <a:pPr algn="ctr"/>
            <a:r>
              <a:rPr lang="en-US" sz="1400" dirty="0">
                <a:latin typeface="Aptos" panose="020B0004020202020204" pitchFamily="34" charset="0"/>
              </a:rPr>
              <a:t>Frisbees</a:t>
            </a:r>
          </a:p>
        </p:txBody>
      </p:sp>
      <p:pic>
        <p:nvPicPr>
          <p:cNvPr id="5" name="Picture 4">
            <a:extLst>
              <a:ext uri="{FF2B5EF4-FFF2-40B4-BE49-F238E27FC236}">
                <a16:creationId xmlns:a16="http://schemas.microsoft.com/office/drawing/2014/main" id="{B01F3C2F-7BEA-6FA6-E853-505DAD5060A3}"/>
              </a:ext>
            </a:extLst>
          </p:cNvPr>
          <p:cNvPicPr>
            <a:picLocks noChangeAspect="1"/>
          </p:cNvPicPr>
          <p:nvPr/>
        </p:nvPicPr>
        <p:blipFill>
          <a:blip r:embed="rId11"/>
          <a:stretch>
            <a:fillRect/>
          </a:stretch>
        </p:blipFill>
        <p:spPr>
          <a:xfrm>
            <a:off x="1033545" y="3387074"/>
            <a:ext cx="815068" cy="1365139"/>
          </a:xfrm>
          <a:prstGeom prst="rect">
            <a:avLst/>
          </a:prstGeom>
        </p:spPr>
      </p:pic>
      <p:pic>
        <p:nvPicPr>
          <p:cNvPr id="7" name="Picture 6">
            <a:extLst>
              <a:ext uri="{FF2B5EF4-FFF2-40B4-BE49-F238E27FC236}">
                <a16:creationId xmlns:a16="http://schemas.microsoft.com/office/drawing/2014/main" id="{31B21058-5A8F-84E0-7CD5-5C524A608A2C}"/>
              </a:ext>
            </a:extLst>
          </p:cNvPr>
          <p:cNvPicPr>
            <a:picLocks noChangeAspect="1"/>
          </p:cNvPicPr>
          <p:nvPr/>
        </p:nvPicPr>
        <p:blipFill>
          <a:blip r:embed="rId12"/>
          <a:stretch>
            <a:fillRect/>
          </a:stretch>
        </p:blipFill>
        <p:spPr>
          <a:xfrm>
            <a:off x="5418206" y="1869610"/>
            <a:ext cx="976199" cy="1644125"/>
          </a:xfrm>
          <a:prstGeom prst="rect">
            <a:avLst/>
          </a:prstGeom>
        </p:spPr>
      </p:pic>
    </p:spTree>
    <p:extLst>
      <p:ext uri="{BB962C8B-B14F-4D97-AF65-F5344CB8AC3E}">
        <p14:creationId xmlns:p14="http://schemas.microsoft.com/office/powerpoint/2010/main" val="1301763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ACCB86F-83E0-DCBF-F35F-AFFC3A9B639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think-cell data - do not delete" hidden="1">
                        <a:extLst>
                          <a:ext uri="{FF2B5EF4-FFF2-40B4-BE49-F238E27FC236}">
                            <a16:creationId xmlns:a16="http://schemas.microsoft.com/office/drawing/2014/main" id="{AACCB86F-83E0-DCBF-F35F-AFFC3A9B63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C567825-FFF9-C54C-42F6-9CCD8D2F2256}"/>
              </a:ext>
            </a:extLst>
          </p:cNvPr>
          <p:cNvSpPr/>
          <p:nvPr/>
        </p:nvSpPr>
        <p:spPr>
          <a:xfrm>
            <a:off x="0" y="0"/>
            <a:ext cx="12192000" cy="6862329"/>
          </a:xfrm>
          <a:prstGeom prst="rect">
            <a:avLst/>
          </a:prstGeom>
          <a:solidFill>
            <a:srgbClr val="97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a:t>
            </a:r>
          </a:p>
        </p:txBody>
      </p:sp>
    </p:spTree>
    <p:extLst>
      <p:ext uri="{BB962C8B-B14F-4D97-AF65-F5344CB8AC3E}">
        <p14:creationId xmlns:p14="http://schemas.microsoft.com/office/powerpoint/2010/main" val="2311283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E24002-6724-635C-050A-770054F63BA8}"/>
              </a:ext>
            </a:extLst>
          </p:cNvPr>
          <p:cNvSpPr>
            <a:spLocks noGrp="1"/>
          </p:cNvSpPr>
          <p:nvPr>
            <p:ph type="title"/>
          </p:nvPr>
        </p:nvSpPr>
        <p:spPr/>
        <p:txBody>
          <a:bodyPr/>
          <a:lstStyle/>
          <a:p>
            <a:r>
              <a:rPr lang="en-US" dirty="0"/>
              <a:t>Accepted and Not-Accepted Items Materials in Sampson County</a:t>
            </a:r>
          </a:p>
        </p:txBody>
      </p:sp>
      <p:sp>
        <p:nvSpPr>
          <p:cNvPr id="34" name="AutoShape 4" descr="Organic Chicken Noodle Soup | Annie's Homegrown">
            <a:extLst>
              <a:ext uri="{FF2B5EF4-FFF2-40B4-BE49-F238E27FC236}">
                <a16:creationId xmlns:a16="http://schemas.microsoft.com/office/drawing/2014/main" id="{1C847590-727B-0CEC-5034-31D2661FF4A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51" name="Straight Connector 50">
            <a:extLst>
              <a:ext uri="{FF2B5EF4-FFF2-40B4-BE49-F238E27FC236}">
                <a16:creationId xmlns:a16="http://schemas.microsoft.com/office/drawing/2014/main" id="{CE242952-0521-F775-054B-5415920CC107}"/>
              </a:ext>
            </a:extLst>
          </p:cNvPr>
          <p:cNvCxnSpPr>
            <a:cxnSpLocks/>
          </p:cNvCxnSpPr>
          <p:nvPr/>
        </p:nvCxnSpPr>
        <p:spPr>
          <a:xfrm>
            <a:off x="500064" y="3975694"/>
            <a:ext cx="1123473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25" name="Group 1024">
            <a:extLst>
              <a:ext uri="{FF2B5EF4-FFF2-40B4-BE49-F238E27FC236}">
                <a16:creationId xmlns:a16="http://schemas.microsoft.com/office/drawing/2014/main" id="{E7116184-8C3E-847B-E327-4EDB573340C5}"/>
              </a:ext>
            </a:extLst>
          </p:cNvPr>
          <p:cNvGrpSpPr/>
          <p:nvPr/>
        </p:nvGrpSpPr>
        <p:grpSpPr>
          <a:xfrm>
            <a:off x="1431283" y="1315960"/>
            <a:ext cx="2054942" cy="2545622"/>
            <a:chOff x="845950" y="963175"/>
            <a:chExt cx="2054942" cy="2545622"/>
          </a:xfrm>
        </p:grpSpPr>
        <p:sp>
          <p:nvSpPr>
            <p:cNvPr id="5" name="TextBox 4">
              <a:extLst>
                <a:ext uri="{FF2B5EF4-FFF2-40B4-BE49-F238E27FC236}">
                  <a16:creationId xmlns:a16="http://schemas.microsoft.com/office/drawing/2014/main" id="{F893C097-E903-5A78-D1DA-9A7623F0603F}"/>
                </a:ext>
              </a:extLst>
            </p:cNvPr>
            <p:cNvSpPr txBox="1"/>
            <p:nvPr/>
          </p:nvSpPr>
          <p:spPr>
            <a:xfrm>
              <a:off x="967309" y="3093299"/>
              <a:ext cx="1812224" cy="415498"/>
            </a:xfrm>
            <a:prstGeom prst="rect">
              <a:avLst/>
            </a:prstGeom>
            <a:noFill/>
          </p:spPr>
          <p:txBody>
            <a:bodyPr wrap="square" rtlCol="0">
              <a:spAutoFit/>
            </a:bodyPr>
            <a:lstStyle/>
            <a:p>
              <a:pPr algn="ctr"/>
              <a:r>
                <a:rPr lang="en-US" sz="1050" b="1" dirty="0">
                  <a:latin typeface="Aptos" panose="020B0004020202020204" pitchFamily="34" charset="0"/>
                </a:rPr>
                <a:t>Paper, Newspaper, Magazines, and Cardboard</a:t>
              </a:r>
            </a:p>
          </p:txBody>
        </p:sp>
        <p:grpSp>
          <p:nvGrpSpPr>
            <p:cNvPr id="1024" name="Group 1023">
              <a:extLst>
                <a:ext uri="{FF2B5EF4-FFF2-40B4-BE49-F238E27FC236}">
                  <a16:creationId xmlns:a16="http://schemas.microsoft.com/office/drawing/2014/main" id="{6961309F-220B-BD72-B365-0DEBD8A3DA30}"/>
                </a:ext>
              </a:extLst>
            </p:cNvPr>
            <p:cNvGrpSpPr/>
            <p:nvPr/>
          </p:nvGrpSpPr>
          <p:grpSpPr>
            <a:xfrm>
              <a:off x="845950" y="963175"/>
              <a:ext cx="2054942" cy="2032887"/>
              <a:chOff x="845950" y="963175"/>
              <a:chExt cx="2054942" cy="2032887"/>
            </a:xfrm>
          </p:grpSpPr>
          <p:sp>
            <p:nvSpPr>
              <p:cNvPr id="2" name="TextBox 1">
                <a:extLst>
                  <a:ext uri="{FF2B5EF4-FFF2-40B4-BE49-F238E27FC236}">
                    <a16:creationId xmlns:a16="http://schemas.microsoft.com/office/drawing/2014/main" id="{A746FB06-184D-ECDD-DD85-D15C399F8813}"/>
                  </a:ext>
                </a:extLst>
              </p:cNvPr>
              <p:cNvSpPr txBox="1"/>
              <p:nvPr/>
            </p:nvSpPr>
            <p:spPr>
              <a:xfrm>
                <a:off x="1007888" y="963175"/>
                <a:ext cx="1682969" cy="338554"/>
              </a:xfrm>
              <a:prstGeom prst="rect">
                <a:avLst/>
              </a:prstGeom>
              <a:noFill/>
            </p:spPr>
            <p:txBody>
              <a:bodyPr wrap="square" rtlCol="0">
                <a:spAutoFit/>
              </a:bodyPr>
              <a:lstStyle/>
              <a:p>
                <a:pPr algn="ctr"/>
                <a:r>
                  <a:rPr lang="en-US" sz="1600" b="1" dirty="0">
                    <a:latin typeface="Aptos" panose="020B0004020202020204" pitchFamily="34" charset="0"/>
                  </a:rPr>
                  <a:t>Paper</a:t>
                </a:r>
              </a:p>
            </p:txBody>
          </p:sp>
          <p:grpSp>
            <p:nvGrpSpPr>
              <p:cNvPr id="60" name="Group 59">
                <a:extLst>
                  <a:ext uri="{FF2B5EF4-FFF2-40B4-BE49-F238E27FC236}">
                    <a16:creationId xmlns:a16="http://schemas.microsoft.com/office/drawing/2014/main" id="{84A0472B-F63A-30D4-BDD5-375BC91CD46E}"/>
                  </a:ext>
                </a:extLst>
              </p:cNvPr>
              <p:cNvGrpSpPr/>
              <p:nvPr/>
            </p:nvGrpSpPr>
            <p:grpSpPr>
              <a:xfrm>
                <a:off x="845950" y="1333906"/>
                <a:ext cx="2054942" cy="1662156"/>
                <a:chOff x="845950" y="1333906"/>
                <a:chExt cx="2054942" cy="1662156"/>
              </a:xfrm>
            </p:grpSpPr>
            <p:pic>
              <p:nvPicPr>
                <p:cNvPr id="4" name="Picture 3">
                  <a:extLst>
                    <a:ext uri="{FF2B5EF4-FFF2-40B4-BE49-F238E27FC236}">
                      <a16:creationId xmlns:a16="http://schemas.microsoft.com/office/drawing/2014/main" id="{8385ECA7-3FF4-05DF-506D-4BD9987132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5619" y="1513976"/>
                  <a:ext cx="1935396" cy="1440399"/>
                </a:xfrm>
                <a:prstGeom prst="rect">
                  <a:avLst/>
                </a:prstGeom>
              </p:spPr>
            </p:pic>
            <p:sp>
              <p:nvSpPr>
                <p:cNvPr id="52" name="Rectangle 51">
                  <a:extLst>
                    <a:ext uri="{FF2B5EF4-FFF2-40B4-BE49-F238E27FC236}">
                      <a16:creationId xmlns:a16="http://schemas.microsoft.com/office/drawing/2014/main" id="{19D9866C-CC42-8CAD-CACD-04D1AFC8164E}"/>
                    </a:ext>
                  </a:extLst>
                </p:cNvPr>
                <p:cNvSpPr/>
                <p:nvPr/>
              </p:nvSpPr>
              <p:spPr>
                <a:xfrm>
                  <a:off x="845950" y="1333906"/>
                  <a:ext cx="2054942" cy="1662156"/>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27" name="Group 1026">
            <a:extLst>
              <a:ext uri="{FF2B5EF4-FFF2-40B4-BE49-F238E27FC236}">
                <a16:creationId xmlns:a16="http://schemas.microsoft.com/office/drawing/2014/main" id="{8099F9C7-119C-80C1-A55D-4240B6980A33}"/>
              </a:ext>
            </a:extLst>
          </p:cNvPr>
          <p:cNvGrpSpPr/>
          <p:nvPr/>
        </p:nvGrpSpPr>
        <p:grpSpPr>
          <a:xfrm>
            <a:off x="4082999" y="1319978"/>
            <a:ext cx="2200867" cy="2541604"/>
            <a:chOff x="3626732" y="963175"/>
            <a:chExt cx="2200867" cy="2541604"/>
          </a:xfrm>
        </p:grpSpPr>
        <p:sp>
          <p:nvSpPr>
            <p:cNvPr id="7" name="TextBox 6">
              <a:extLst>
                <a:ext uri="{FF2B5EF4-FFF2-40B4-BE49-F238E27FC236}">
                  <a16:creationId xmlns:a16="http://schemas.microsoft.com/office/drawing/2014/main" id="{F62B6748-C916-5D2B-A3E3-9B29403E7880}"/>
                </a:ext>
              </a:extLst>
            </p:cNvPr>
            <p:cNvSpPr txBox="1"/>
            <p:nvPr/>
          </p:nvSpPr>
          <p:spPr>
            <a:xfrm>
              <a:off x="3748666" y="3093299"/>
              <a:ext cx="1810512" cy="411480"/>
            </a:xfrm>
            <a:prstGeom prst="rect">
              <a:avLst/>
            </a:prstGeom>
            <a:noFill/>
          </p:spPr>
          <p:txBody>
            <a:bodyPr wrap="square" rtlCol="0">
              <a:spAutoFit/>
            </a:bodyPr>
            <a:lstStyle/>
            <a:p>
              <a:pPr algn="ctr"/>
              <a:r>
                <a:rPr lang="en-US" sz="1050" b="1" dirty="0">
                  <a:latin typeface="Aptos" panose="020B0004020202020204" pitchFamily="34" charset="0"/>
                </a:rPr>
                <a:t>Plastic Bottles, containers, and Jugs</a:t>
              </a:r>
            </a:p>
          </p:txBody>
        </p:sp>
        <p:sp>
          <p:nvSpPr>
            <p:cNvPr id="16" name="TextBox 15">
              <a:extLst>
                <a:ext uri="{FF2B5EF4-FFF2-40B4-BE49-F238E27FC236}">
                  <a16:creationId xmlns:a16="http://schemas.microsoft.com/office/drawing/2014/main" id="{EF32B7AC-16B2-10FF-E173-5BAE2A96B1FB}"/>
                </a:ext>
              </a:extLst>
            </p:cNvPr>
            <p:cNvSpPr txBox="1"/>
            <p:nvPr/>
          </p:nvSpPr>
          <p:spPr>
            <a:xfrm>
              <a:off x="3795835" y="963175"/>
              <a:ext cx="1682969" cy="338554"/>
            </a:xfrm>
            <a:prstGeom prst="rect">
              <a:avLst/>
            </a:prstGeom>
            <a:noFill/>
          </p:spPr>
          <p:txBody>
            <a:bodyPr wrap="square" rtlCol="0">
              <a:spAutoFit/>
            </a:bodyPr>
            <a:lstStyle/>
            <a:p>
              <a:pPr algn="ctr"/>
              <a:r>
                <a:rPr lang="en-US" sz="1600" b="1" dirty="0">
                  <a:latin typeface="Aptos" panose="020B0004020202020204" pitchFamily="34" charset="0"/>
                </a:rPr>
                <a:t>Plastic</a:t>
              </a:r>
            </a:p>
          </p:txBody>
        </p:sp>
        <p:grpSp>
          <p:nvGrpSpPr>
            <p:cNvPr id="61" name="Group 60">
              <a:extLst>
                <a:ext uri="{FF2B5EF4-FFF2-40B4-BE49-F238E27FC236}">
                  <a16:creationId xmlns:a16="http://schemas.microsoft.com/office/drawing/2014/main" id="{161C3F8D-7EC5-4C4D-0674-29D093D0E352}"/>
                </a:ext>
              </a:extLst>
            </p:cNvPr>
            <p:cNvGrpSpPr/>
            <p:nvPr/>
          </p:nvGrpSpPr>
          <p:grpSpPr>
            <a:xfrm>
              <a:off x="3626732" y="1333906"/>
              <a:ext cx="2200867" cy="1662156"/>
              <a:chOff x="3626732" y="1333906"/>
              <a:chExt cx="2200867" cy="1662156"/>
            </a:xfrm>
          </p:grpSpPr>
          <p:grpSp>
            <p:nvGrpSpPr>
              <p:cNvPr id="47" name="Group 46">
                <a:extLst>
                  <a:ext uri="{FF2B5EF4-FFF2-40B4-BE49-F238E27FC236}">
                    <a16:creationId xmlns:a16="http://schemas.microsoft.com/office/drawing/2014/main" id="{D5DC134D-AF1D-3E57-0F58-6823CD18609D}"/>
                  </a:ext>
                </a:extLst>
              </p:cNvPr>
              <p:cNvGrpSpPr/>
              <p:nvPr/>
            </p:nvGrpSpPr>
            <p:grpSpPr>
              <a:xfrm>
                <a:off x="3701647" y="1491695"/>
                <a:ext cx="2125952" cy="1462680"/>
                <a:chOff x="3367043" y="1290088"/>
                <a:chExt cx="2125952" cy="1462680"/>
              </a:xfrm>
            </p:grpSpPr>
            <p:pic>
              <p:nvPicPr>
                <p:cNvPr id="24" name="Picture 23">
                  <a:extLst>
                    <a:ext uri="{FF2B5EF4-FFF2-40B4-BE49-F238E27FC236}">
                      <a16:creationId xmlns:a16="http://schemas.microsoft.com/office/drawing/2014/main" id="{E800B0A5-0F56-E569-4C89-38A59AEC755B}"/>
                    </a:ext>
                  </a:extLst>
                </p:cNvPr>
                <p:cNvPicPr>
                  <a:picLocks noChangeAspect="1"/>
                </p:cNvPicPr>
                <p:nvPr/>
              </p:nvPicPr>
              <p:blipFill>
                <a:blip r:embed="rId3"/>
                <a:stretch>
                  <a:fillRect/>
                </a:stretch>
              </p:blipFill>
              <p:spPr>
                <a:xfrm>
                  <a:off x="3367043" y="1290088"/>
                  <a:ext cx="865857" cy="1320515"/>
                </a:xfrm>
                <a:prstGeom prst="rect">
                  <a:avLst/>
                </a:prstGeom>
              </p:spPr>
            </p:pic>
            <p:pic>
              <p:nvPicPr>
                <p:cNvPr id="27" name="Picture 26">
                  <a:extLst>
                    <a:ext uri="{FF2B5EF4-FFF2-40B4-BE49-F238E27FC236}">
                      <a16:creationId xmlns:a16="http://schemas.microsoft.com/office/drawing/2014/main" id="{F9C3CB56-9D5C-20D4-B62B-204288379F42}"/>
                    </a:ext>
                  </a:extLst>
                </p:cNvPr>
                <p:cNvPicPr>
                  <a:picLocks noChangeAspect="1"/>
                </p:cNvPicPr>
                <p:nvPr/>
              </p:nvPicPr>
              <p:blipFill>
                <a:blip r:embed="rId4"/>
                <a:stretch>
                  <a:fillRect/>
                </a:stretch>
              </p:blipFill>
              <p:spPr>
                <a:xfrm>
                  <a:off x="4177306" y="1630766"/>
                  <a:ext cx="359585" cy="972832"/>
                </a:xfrm>
                <a:prstGeom prst="rect">
                  <a:avLst/>
                </a:prstGeom>
              </p:spPr>
            </p:pic>
            <p:pic>
              <p:nvPicPr>
                <p:cNvPr id="29" name="Picture 28">
                  <a:extLst>
                    <a:ext uri="{FF2B5EF4-FFF2-40B4-BE49-F238E27FC236}">
                      <a16:creationId xmlns:a16="http://schemas.microsoft.com/office/drawing/2014/main" id="{2A1F44A5-0CE9-03C3-A4C2-2480F6B69494}"/>
                    </a:ext>
                  </a:extLst>
                </p:cNvPr>
                <p:cNvPicPr>
                  <a:picLocks noChangeAspect="1"/>
                </p:cNvPicPr>
                <p:nvPr/>
              </p:nvPicPr>
              <p:blipFill>
                <a:blip r:embed="rId5"/>
                <a:stretch>
                  <a:fillRect/>
                </a:stretch>
              </p:blipFill>
              <p:spPr>
                <a:xfrm>
                  <a:off x="4543488" y="1495119"/>
                  <a:ext cx="423151" cy="1111710"/>
                </a:xfrm>
                <a:prstGeom prst="rect">
                  <a:avLst/>
                </a:prstGeom>
              </p:spPr>
            </p:pic>
            <p:pic>
              <p:nvPicPr>
                <p:cNvPr id="1026" name="Picture 2" descr="Massive Coke PET Bottle Lightweighting Project is 'First in Decades' |  Packaging World">
                  <a:extLst>
                    <a:ext uri="{FF2B5EF4-FFF2-40B4-BE49-F238E27FC236}">
                      <a16:creationId xmlns:a16="http://schemas.microsoft.com/office/drawing/2014/main" id="{8263F49A-1C6E-9756-2F9A-83DC3726C0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6449" y="1426666"/>
                  <a:ext cx="746546" cy="1326102"/>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Rectangle 52">
                <a:extLst>
                  <a:ext uri="{FF2B5EF4-FFF2-40B4-BE49-F238E27FC236}">
                    <a16:creationId xmlns:a16="http://schemas.microsoft.com/office/drawing/2014/main" id="{638245AA-A8B7-CD8C-3AD7-1F11FB72AF8F}"/>
                  </a:ext>
                </a:extLst>
              </p:cNvPr>
              <p:cNvSpPr/>
              <p:nvPr/>
            </p:nvSpPr>
            <p:spPr>
              <a:xfrm>
                <a:off x="3626732" y="1333906"/>
                <a:ext cx="2054942" cy="1662156"/>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8" name="Group 1027">
            <a:extLst>
              <a:ext uri="{FF2B5EF4-FFF2-40B4-BE49-F238E27FC236}">
                <a16:creationId xmlns:a16="http://schemas.microsoft.com/office/drawing/2014/main" id="{8E931A44-410A-FB7A-3E4D-5B83A658EBCE}"/>
              </a:ext>
            </a:extLst>
          </p:cNvPr>
          <p:cNvGrpSpPr/>
          <p:nvPr/>
        </p:nvGrpSpPr>
        <p:grpSpPr>
          <a:xfrm>
            <a:off x="6880640" y="1319978"/>
            <a:ext cx="2054942" cy="2545622"/>
            <a:chOff x="6407514" y="963175"/>
            <a:chExt cx="2054942" cy="2545622"/>
          </a:xfrm>
        </p:grpSpPr>
        <p:sp>
          <p:nvSpPr>
            <p:cNvPr id="10" name="TextBox 9">
              <a:extLst>
                <a:ext uri="{FF2B5EF4-FFF2-40B4-BE49-F238E27FC236}">
                  <a16:creationId xmlns:a16="http://schemas.microsoft.com/office/drawing/2014/main" id="{975DE7A3-BC30-C9E3-688B-C589A3BA258E}"/>
                </a:ext>
              </a:extLst>
            </p:cNvPr>
            <p:cNvSpPr txBox="1"/>
            <p:nvPr/>
          </p:nvSpPr>
          <p:spPr>
            <a:xfrm>
              <a:off x="6528311" y="3093299"/>
              <a:ext cx="1810512" cy="415498"/>
            </a:xfrm>
            <a:prstGeom prst="rect">
              <a:avLst/>
            </a:prstGeom>
            <a:noFill/>
          </p:spPr>
          <p:txBody>
            <a:bodyPr wrap="square" rtlCol="0">
              <a:spAutoFit/>
            </a:bodyPr>
            <a:lstStyle/>
            <a:p>
              <a:pPr algn="ctr"/>
              <a:r>
                <a:rPr lang="en-US" sz="1050" b="1" dirty="0">
                  <a:latin typeface="Aptos" panose="020B0004020202020204" pitchFamily="34" charset="0"/>
                </a:rPr>
                <a:t>Aluminum, Steel and Tin Cans</a:t>
              </a:r>
            </a:p>
          </p:txBody>
        </p:sp>
        <p:sp>
          <p:nvSpPr>
            <p:cNvPr id="17" name="TextBox 16">
              <a:extLst>
                <a:ext uri="{FF2B5EF4-FFF2-40B4-BE49-F238E27FC236}">
                  <a16:creationId xmlns:a16="http://schemas.microsoft.com/office/drawing/2014/main" id="{606B6067-639F-4775-A39F-EE4C1B65F254}"/>
                </a:ext>
              </a:extLst>
            </p:cNvPr>
            <p:cNvSpPr txBox="1"/>
            <p:nvPr/>
          </p:nvSpPr>
          <p:spPr>
            <a:xfrm>
              <a:off x="6583782" y="963175"/>
              <a:ext cx="1682969" cy="338554"/>
            </a:xfrm>
            <a:prstGeom prst="rect">
              <a:avLst/>
            </a:prstGeom>
            <a:noFill/>
          </p:spPr>
          <p:txBody>
            <a:bodyPr wrap="square" rtlCol="0">
              <a:spAutoFit/>
            </a:bodyPr>
            <a:lstStyle/>
            <a:p>
              <a:pPr algn="ctr"/>
              <a:r>
                <a:rPr lang="en-US" sz="1600" b="1" dirty="0">
                  <a:latin typeface="Aptos" panose="020B0004020202020204" pitchFamily="34" charset="0"/>
                </a:rPr>
                <a:t>Cans</a:t>
              </a:r>
            </a:p>
          </p:txBody>
        </p:sp>
        <p:grpSp>
          <p:nvGrpSpPr>
            <p:cNvPr id="62" name="Group 61">
              <a:extLst>
                <a:ext uri="{FF2B5EF4-FFF2-40B4-BE49-F238E27FC236}">
                  <a16:creationId xmlns:a16="http://schemas.microsoft.com/office/drawing/2014/main" id="{C33BC2B9-37EB-FAA0-5231-9A6708656120}"/>
                </a:ext>
              </a:extLst>
            </p:cNvPr>
            <p:cNvGrpSpPr/>
            <p:nvPr/>
          </p:nvGrpSpPr>
          <p:grpSpPr>
            <a:xfrm>
              <a:off x="6407514" y="1333906"/>
              <a:ext cx="2054942" cy="1662156"/>
              <a:chOff x="6407514" y="1333906"/>
              <a:chExt cx="2054942" cy="1662156"/>
            </a:xfrm>
          </p:grpSpPr>
          <p:grpSp>
            <p:nvGrpSpPr>
              <p:cNvPr id="48" name="Group 47">
                <a:extLst>
                  <a:ext uri="{FF2B5EF4-FFF2-40B4-BE49-F238E27FC236}">
                    <a16:creationId xmlns:a16="http://schemas.microsoft.com/office/drawing/2014/main" id="{6F13BB85-F3A6-DC8E-42D1-8616211D483E}"/>
                  </a:ext>
                </a:extLst>
              </p:cNvPr>
              <p:cNvGrpSpPr/>
              <p:nvPr/>
            </p:nvGrpSpPr>
            <p:grpSpPr>
              <a:xfrm>
                <a:off x="6426372" y="1869004"/>
                <a:ext cx="1997787" cy="913603"/>
                <a:chOff x="6543919" y="1684982"/>
                <a:chExt cx="1997787" cy="913603"/>
              </a:xfrm>
            </p:grpSpPr>
            <p:pic>
              <p:nvPicPr>
                <p:cNvPr id="31" name="Picture 30">
                  <a:extLst>
                    <a:ext uri="{FF2B5EF4-FFF2-40B4-BE49-F238E27FC236}">
                      <a16:creationId xmlns:a16="http://schemas.microsoft.com/office/drawing/2014/main" id="{DD275EF9-A9A0-E49D-173F-76BDBB026CCB}"/>
                    </a:ext>
                  </a:extLst>
                </p:cNvPr>
                <p:cNvPicPr>
                  <a:picLocks noChangeAspect="1"/>
                </p:cNvPicPr>
                <p:nvPr/>
              </p:nvPicPr>
              <p:blipFill>
                <a:blip r:embed="rId7"/>
                <a:stretch>
                  <a:fillRect/>
                </a:stretch>
              </p:blipFill>
              <p:spPr>
                <a:xfrm>
                  <a:off x="6543919" y="1732978"/>
                  <a:ext cx="459404" cy="856398"/>
                </a:xfrm>
                <a:prstGeom prst="rect">
                  <a:avLst/>
                </a:prstGeom>
              </p:spPr>
            </p:pic>
            <p:pic>
              <p:nvPicPr>
                <p:cNvPr id="33" name="Picture 32">
                  <a:extLst>
                    <a:ext uri="{FF2B5EF4-FFF2-40B4-BE49-F238E27FC236}">
                      <a16:creationId xmlns:a16="http://schemas.microsoft.com/office/drawing/2014/main" id="{8550B8C7-E104-2C90-6644-3B6FC33BD39E}"/>
                    </a:ext>
                  </a:extLst>
                </p:cNvPr>
                <p:cNvPicPr>
                  <a:picLocks noChangeAspect="1"/>
                </p:cNvPicPr>
                <p:nvPr/>
              </p:nvPicPr>
              <p:blipFill>
                <a:blip r:embed="rId8"/>
                <a:stretch>
                  <a:fillRect/>
                </a:stretch>
              </p:blipFill>
              <p:spPr>
                <a:xfrm>
                  <a:off x="6962991" y="1730558"/>
                  <a:ext cx="519992" cy="861238"/>
                </a:xfrm>
                <a:prstGeom prst="rect">
                  <a:avLst/>
                </a:prstGeom>
              </p:spPr>
            </p:pic>
            <p:pic>
              <p:nvPicPr>
                <p:cNvPr id="38" name="Picture 37">
                  <a:extLst>
                    <a:ext uri="{FF2B5EF4-FFF2-40B4-BE49-F238E27FC236}">
                      <a16:creationId xmlns:a16="http://schemas.microsoft.com/office/drawing/2014/main" id="{D095E7C5-B7E9-0DD8-5B21-7FBA3C64E025}"/>
                    </a:ext>
                  </a:extLst>
                </p:cNvPr>
                <p:cNvPicPr>
                  <a:picLocks noChangeAspect="1"/>
                </p:cNvPicPr>
                <p:nvPr/>
              </p:nvPicPr>
              <p:blipFill>
                <a:blip r:embed="rId9"/>
                <a:srcRect l="3504"/>
                <a:stretch/>
              </p:blipFill>
              <p:spPr>
                <a:xfrm>
                  <a:off x="7497827" y="1695496"/>
                  <a:ext cx="569631" cy="892573"/>
                </a:xfrm>
                <a:prstGeom prst="rect">
                  <a:avLst/>
                </a:prstGeom>
              </p:spPr>
            </p:pic>
            <p:pic>
              <p:nvPicPr>
                <p:cNvPr id="40" name="Picture 39">
                  <a:extLst>
                    <a:ext uri="{FF2B5EF4-FFF2-40B4-BE49-F238E27FC236}">
                      <a16:creationId xmlns:a16="http://schemas.microsoft.com/office/drawing/2014/main" id="{5BDDFC36-4B30-8981-8DEA-C0BA2C2EE068}"/>
                    </a:ext>
                  </a:extLst>
                </p:cNvPr>
                <p:cNvPicPr>
                  <a:picLocks noChangeAspect="1"/>
                </p:cNvPicPr>
                <p:nvPr/>
              </p:nvPicPr>
              <p:blipFill>
                <a:blip r:embed="rId10"/>
                <a:srcRect l="4137"/>
                <a:stretch/>
              </p:blipFill>
              <p:spPr>
                <a:xfrm>
                  <a:off x="8082302" y="1684982"/>
                  <a:ext cx="459404" cy="913603"/>
                </a:xfrm>
                <a:prstGeom prst="rect">
                  <a:avLst/>
                </a:prstGeom>
              </p:spPr>
            </p:pic>
          </p:grpSp>
          <p:sp>
            <p:nvSpPr>
              <p:cNvPr id="54" name="Rectangle 53">
                <a:extLst>
                  <a:ext uri="{FF2B5EF4-FFF2-40B4-BE49-F238E27FC236}">
                    <a16:creationId xmlns:a16="http://schemas.microsoft.com/office/drawing/2014/main" id="{3F550316-64B2-B9D4-BFC8-51275E2837A7}"/>
                  </a:ext>
                </a:extLst>
              </p:cNvPr>
              <p:cNvSpPr/>
              <p:nvPr/>
            </p:nvSpPr>
            <p:spPr>
              <a:xfrm>
                <a:off x="6407514" y="1333906"/>
                <a:ext cx="2054942" cy="1662156"/>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29" name="Group 1028">
            <a:extLst>
              <a:ext uri="{FF2B5EF4-FFF2-40B4-BE49-F238E27FC236}">
                <a16:creationId xmlns:a16="http://schemas.microsoft.com/office/drawing/2014/main" id="{DE923BA6-BBC1-0B17-8B48-C21CC91938A3}"/>
              </a:ext>
            </a:extLst>
          </p:cNvPr>
          <p:cNvGrpSpPr/>
          <p:nvPr/>
        </p:nvGrpSpPr>
        <p:grpSpPr>
          <a:xfrm>
            <a:off x="9532355" y="1319978"/>
            <a:ext cx="2054942" cy="2391734"/>
            <a:chOff x="9188296" y="963175"/>
            <a:chExt cx="2054942" cy="2391734"/>
          </a:xfrm>
        </p:grpSpPr>
        <p:sp>
          <p:nvSpPr>
            <p:cNvPr id="8" name="TextBox 7">
              <a:extLst>
                <a:ext uri="{FF2B5EF4-FFF2-40B4-BE49-F238E27FC236}">
                  <a16:creationId xmlns:a16="http://schemas.microsoft.com/office/drawing/2014/main" id="{47ADCA5F-3084-9A47-9C78-2EF58D06BDF2}"/>
                </a:ext>
              </a:extLst>
            </p:cNvPr>
            <p:cNvSpPr txBox="1"/>
            <p:nvPr/>
          </p:nvSpPr>
          <p:spPr>
            <a:xfrm>
              <a:off x="9307956" y="3093299"/>
              <a:ext cx="1810512" cy="261610"/>
            </a:xfrm>
            <a:prstGeom prst="rect">
              <a:avLst/>
            </a:prstGeom>
            <a:noFill/>
          </p:spPr>
          <p:txBody>
            <a:bodyPr wrap="square" rtlCol="0">
              <a:spAutoFit/>
            </a:bodyPr>
            <a:lstStyle/>
            <a:p>
              <a:pPr algn="ctr"/>
              <a:r>
                <a:rPr lang="en-US" sz="1050" b="1" dirty="0">
                  <a:latin typeface="Aptos" panose="020B0004020202020204" pitchFamily="34" charset="0"/>
                </a:rPr>
                <a:t>Bottles and Jars</a:t>
              </a:r>
            </a:p>
          </p:txBody>
        </p:sp>
        <p:sp>
          <p:nvSpPr>
            <p:cNvPr id="18" name="TextBox 17">
              <a:extLst>
                <a:ext uri="{FF2B5EF4-FFF2-40B4-BE49-F238E27FC236}">
                  <a16:creationId xmlns:a16="http://schemas.microsoft.com/office/drawing/2014/main" id="{7B53EC48-9D9C-0399-A14A-0ECFAED69386}"/>
                </a:ext>
              </a:extLst>
            </p:cNvPr>
            <p:cNvSpPr txBox="1"/>
            <p:nvPr/>
          </p:nvSpPr>
          <p:spPr>
            <a:xfrm>
              <a:off x="9371728" y="963175"/>
              <a:ext cx="1682969" cy="338554"/>
            </a:xfrm>
            <a:prstGeom prst="rect">
              <a:avLst/>
            </a:prstGeom>
            <a:noFill/>
          </p:spPr>
          <p:txBody>
            <a:bodyPr wrap="square" rtlCol="0">
              <a:spAutoFit/>
            </a:bodyPr>
            <a:lstStyle/>
            <a:p>
              <a:pPr algn="ctr"/>
              <a:r>
                <a:rPr lang="en-US" sz="1600" b="1" dirty="0">
                  <a:latin typeface="Aptos" panose="020B0004020202020204" pitchFamily="34" charset="0"/>
                </a:rPr>
                <a:t>Glass</a:t>
              </a:r>
            </a:p>
          </p:txBody>
        </p:sp>
        <p:grpSp>
          <p:nvGrpSpPr>
            <p:cNvPr id="63" name="Group 62">
              <a:extLst>
                <a:ext uri="{FF2B5EF4-FFF2-40B4-BE49-F238E27FC236}">
                  <a16:creationId xmlns:a16="http://schemas.microsoft.com/office/drawing/2014/main" id="{E56C3B1D-508E-33E1-828E-AFD48DA73487}"/>
                </a:ext>
              </a:extLst>
            </p:cNvPr>
            <p:cNvGrpSpPr/>
            <p:nvPr/>
          </p:nvGrpSpPr>
          <p:grpSpPr>
            <a:xfrm>
              <a:off x="9188296" y="1333906"/>
              <a:ext cx="2054942" cy="1662156"/>
              <a:chOff x="9188296" y="1333906"/>
              <a:chExt cx="2054942" cy="1662156"/>
            </a:xfrm>
          </p:grpSpPr>
          <p:grpSp>
            <p:nvGrpSpPr>
              <p:cNvPr id="49" name="Group 48">
                <a:extLst>
                  <a:ext uri="{FF2B5EF4-FFF2-40B4-BE49-F238E27FC236}">
                    <a16:creationId xmlns:a16="http://schemas.microsoft.com/office/drawing/2014/main" id="{1C13AC8C-1287-CFA5-EC03-EBA6EFA69DEB}"/>
                  </a:ext>
                </a:extLst>
              </p:cNvPr>
              <p:cNvGrpSpPr/>
              <p:nvPr/>
            </p:nvGrpSpPr>
            <p:grpSpPr>
              <a:xfrm>
                <a:off x="9247412" y="1623514"/>
                <a:ext cx="1931599" cy="1221322"/>
                <a:chOff x="9591837" y="1438545"/>
                <a:chExt cx="1931599" cy="1221322"/>
              </a:xfrm>
            </p:grpSpPr>
            <p:pic>
              <p:nvPicPr>
                <p:cNvPr id="42" name="Picture 41">
                  <a:extLst>
                    <a:ext uri="{FF2B5EF4-FFF2-40B4-BE49-F238E27FC236}">
                      <a16:creationId xmlns:a16="http://schemas.microsoft.com/office/drawing/2014/main" id="{0BD6B19B-7561-544B-AF3B-CBBD2A6B7879}"/>
                    </a:ext>
                  </a:extLst>
                </p:cNvPr>
                <p:cNvPicPr>
                  <a:picLocks noChangeAspect="1"/>
                </p:cNvPicPr>
                <p:nvPr/>
              </p:nvPicPr>
              <p:blipFill>
                <a:blip r:embed="rId11"/>
                <a:stretch>
                  <a:fillRect/>
                </a:stretch>
              </p:blipFill>
              <p:spPr>
                <a:xfrm>
                  <a:off x="9591837" y="1514901"/>
                  <a:ext cx="545827" cy="1144966"/>
                </a:xfrm>
                <a:prstGeom prst="rect">
                  <a:avLst/>
                </a:prstGeom>
              </p:spPr>
            </p:pic>
            <p:pic>
              <p:nvPicPr>
                <p:cNvPr id="44" name="Picture 43">
                  <a:extLst>
                    <a:ext uri="{FF2B5EF4-FFF2-40B4-BE49-F238E27FC236}">
                      <a16:creationId xmlns:a16="http://schemas.microsoft.com/office/drawing/2014/main" id="{32AD6942-30E7-6496-70EF-A46C267DDC42}"/>
                    </a:ext>
                  </a:extLst>
                </p:cNvPr>
                <p:cNvPicPr>
                  <a:picLocks noChangeAspect="1"/>
                </p:cNvPicPr>
                <p:nvPr/>
              </p:nvPicPr>
              <p:blipFill>
                <a:blip r:embed="rId12"/>
                <a:stretch>
                  <a:fillRect/>
                </a:stretch>
              </p:blipFill>
              <p:spPr>
                <a:xfrm>
                  <a:off x="10802669" y="1709461"/>
                  <a:ext cx="720767" cy="911654"/>
                </a:xfrm>
                <a:prstGeom prst="rect">
                  <a:avLst/>
                </a:prstGeom>
              </p:spPr>
            </p:pic>
            <p:pic>
              <p:nvPicPr>
                <p:cNvPr id="46" name="Picture 45">
                  <a:extLst>
                    <a:ext uri="{FF2B5EF4-FFF2-40B4-BE49-F238E27FC236}">
                      <a16:creationId xmlns:a16="http://schemas.microsoft.com/office/drawing/2014/main" id="{B4C30192-86A1-8E2A-70CC-15F11FF87CA8}"/>
                    </a:ext>
                  </a:extLst>
                </p:cNvPr>
                <p:cNvPicPr>
                  <a:picLocks noChangeAspect="1"/>
                </p:cNvPicPr>
                <p:nvPr/>
              </p:nvPicPr>
              <p:blipFill>
                <a:blip r:embed="rId13"/>
                <a:stretch>
                  <a:fillRect/>
                </a:stretch>
              </p:blipFill>
              <p:spPr>
                <a:xfrm>
                  <a:off x="10173109" y="1438545"/>
                  <a:ext cx="594115" cy="1182570"/>
                </a:xfrm>
                <a:prstGeom prst="rect">
                  <a:avLst/>
                </a:prstGeom>
              </p:spPr>
            </p:pic>
          </p:grpSp>
          <p:sp>
            <p:nvSpPr>
              <p:cNvPr id="55" name="Rectangle 54">
                <a:extLst>
                  <a:ext uri="{FF2B5EF4-FFF2-40B4-BE49-F238E27FC236}">
                    <a16:creationId xmlns:a16="http://schemas.microsoft.com/office/drawing/2014/main" id="{5BB80CB4-EFD2-CA5A-792B-DEF5089A4923}"/>
                  </a:ext>
                </a:extLst>
              </p:cNvPr>
              <p:cNvSpPr/>
              <p:nvPr/>
            </p:nvSpPr>
            <p:spPr>
              <a:xfrm>
                <a:off x="9188296" y="1333906"/>
                <a:ext cx="2054942" cy="1662156"/>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34" name="TextBox 1033">
            <a:extLst>
              <a:ext uri="{FF2B5EF4-FFF2-40B4-BE49-F238E27FC236}">
                <a16:creationId xmlns:a16="http://schemas.microsoft.com/office/drawing/2014/main" id="{B6CBEE82-9458-2F97-C153-14F4BBE42058}"/>
              </a:ext>
            </a:extLst>
          </p:cNvPr>
          <p:cNvSpPr txBox="1"/>
          <p:nvPr/>
        </p:nvSpPr>
        <p:spPr>
          <a:xfrm>
            <a:off x="9961149" y="5822808"/>
            <a:ext cx="1996917" cy="738664"/>
          </a:xfrm>
          <a:prstGeom prst="rect">
            <a:avLst/>
          </a:prstGeom>
          <a:noFill/>
        </p:spPr>
        <p:txBody>
          <a:bodyPr wrap="square" rtlCol="0">
            <a:spAutoFit/>
          </a:bodyPr>
          <a:lstStyle/>
          <a:p>
            <a:pPr algn="ctr"/>
            <a:r>
              <a:rPr lang="en-US" sz="1050" b="1" dirty="0">
                <a:latin typeface="Aptos" panose="020B0004020202020204" pitchFamily="34" charset="0"/>
              </a:rPr>
              <a:t>No hazardous waste including motor oil containers, aerosols, paint cans, propane tanks, etc.</a:t>
            </a:r>
          </a:p>
        </p:txBody>
      </p:sp>
      <p:sp>
        <p:nvSpPr>
          <p:cNvPr id="1036" name="TextBox 1035">
            <a:extLst>
              <a:ext uri="{FF2B5EF4-FFF2-40B4-BE49-F238E27FC236}">
                <a16:creationId xmlns:a16="http://schemas.microsoft.com/office/drawing/2014/main" id="{D44E96E5-E185-8F9E-A6EC-C08587A854AB}"/>
              </a:ext>
            </a:extLst>
          </p:cNvPr>
          <p:cNvSpPr txBox="1"/>
          <p:nvPr/>
        </p:nvSpPr>
        <p:spPr>
          <a:xfrm>
            <a:off x="6311068" y="5822808"/>
            <a:ext cx="1643219" cy="415498"/>
          </a:xfrm>
          <a:prstGeom prst="rect">
            <a:avLst/>
          </a:prstGeom>
          <a:noFill/>
        </p:spPr>
        <p:txBody>
          <a:bodyPr wrap="square" rtlCol="0">
            <a:spAutoFit/>
          </a:bodyPr>
          <a:lstStyle/>
          <a:p>
            <a:pPr algn="ctr"/>
            <a:r>
              <a:rPr lang="en-US" sz="1050" b="1" dirty="0">
                <a:latin typeface="Aptos" panose="020B0004020202020204" pitchFamily="34" charset="0"/>
              </a:rPr>
              <a:t>No batteries, including rechargeable  batteries</a:t>
            </a:r>
          </a:p>
        </p:txBody>
      </p:sp>
      <p:sp>
        <p:nvSpPr>
          <p:cNvPr id="1037" name="TextBox 1036">
            <a:extLst>
              <a:ext uri="{FF2B5EF4-FFF2-40B4-BE49-F238E27FC236}">
                <a16:creationId xmlns:a16="http://schemas.microsoft.com/office/drawing/2014/main" id="{C679E9ED-B4AB-86B4-0A33-C9665DCA5E6C}"/>
              </a:ext>
            </a:extLst>
          </p:cNvPr>
          <p:cNvSpPr txBox="1"/>
          <p:nvPr/>
        </p:nvSpPr>
        <p:spPr>
          <a:xfrm>
            <a:off x="8110984" y="5797079"/>
            <a:ext cx="1643219" cy="577081"/>
          </a:xfrm>
          <a:prstGeom prst="rect">
            <a:avLst/>
          </a:prstGeom>
          <a:noFill/>
        </p:spPr>
        <p:txBody>
          <a:bodyPr wrap="square" rtlCol="0">
            <a:spAutoFit/>
          </a:bodyPr>
          <a:lstStyle/>
          <a:p>
            <a:pPr algn="ctr"/>
            <a:r>
              <a:rPr lang="en-US" sz="1050" b="1" dirty="0">
                <a:latin typeface="Aptos" panose="020B0004020202020204" pitchFamily="34" charset="0"/>
              </a:rPr>
              <a:t>No electronics including  laptops, cell phones, vape pens, etc.</a:t>
            </a:r>
          </a:p>
        </p:txBody>
      </p:sp>
      <p:sp>
        <p:nvSpPr>
          <p:cNvPr id="1038" name="TextBox 1037">
            <a:extLst>
              <a:ext uri="{FF2B5EF4-FFF2-40B4-BE49-F238E27FC236}">
                <a16:creationId xmlns:a16="http://schemas.microsoft.com/office/drawing/2014/main" id="{D1367CF1-1C77-5E90-9249-4B999901817F}"/>
              </a:ext>
            </a:extLst>
          </p:cNvPr>
          <p:cNvSpPr txBox="1"/>
          <p:nvPr/>
        </p:nvSpPr>
        <p:spPr>
          <a:xfrm>
            <a:off x="966226" y="5822808"/>
            <a:ext cx="1554480" cy="415498"/>
          </a:xfrm>
          <a:prstGeom prst="rect">
            <a:avLst/>
          </a:prstGeom>
          <a:noFill/>
        </p:spPr>
        <p:txBody>
          <a:bodyPr wrap="square" rtlCol="0">
            <a:spAutoFit/>
          </a:bodyPr>
          <a:lstStyle/>
          <a:p>
            <a:pPr algn="ctr"/>
            <a:r>
              <a:rPr lang="en-US" sz="1050" b="1" dirty="0">
                <a:latin typeface="Aptos" panose="020B0004020202020204" pitchFamily="34" charset="0"/>
              </a:rPr>
              <a:t>No plastic bags or plastic wrap</a:t>
            </a:r>
            <a:endParaRPr lang="en-US" sz="1050" b="1" baseline="30000" dirty="0">
              <a:latin typeface="Aptos" panose="020B0004020202020204" pitchFamily="34" charset="0"/>
            </a:endParaRPr>
          </a:p>
        </p:txBody>
      </p:sp>
      <p:sp>
        <p:nvSpPr>
          <p:cNvPr id="1054" name="TextBox 1053">
            <a:extLst>
              <a:ext uri="{FF2B5EF4-FFF2-40B4-BE49-F238E27FC236}">
                <a16:creationId xmlns:a16="http://schemas.microsoft.com/office/drawing/2014/main" id="{06E91F64-50B0-4674-D4BD-B12AC46A97EF}"/>
              </a:ext>
            </a:extLst>
          </p:cNvPr>
          <p:cNvSpPr txBox="1"/>
          <p:nvPr/>
        </p:nvSpPr>
        <p:spPr>
          <a:xfrm>
            <a:off x="2666741" y="5822808"/>
            <a:ext cx="1554480" cy="253916"/>
          </a:xfrm>
          <a:prstGeom prst="rect">
            <a:avLst/>
          </a:prstGeom>
          <a:noFill/>
        </p:spPr>
        <p:txBody>
          <a:bodyPr wrap="square" rtlCol="0">
            <a:spAutoFit/>
          </a:bodyPr>
          <a:lstStyle/>
          <a:p>
            <a:pPr algn="ctr"/>
            <a:r>
              <a:rPr lang="en-US" sz="1050" b="1" dirty="0">
                <a:latin typeface="Aptos" panose="020B0004020202020204" pitchFamily="34" charset="0"/>
              </a:rPr>
              <a:t>No foam packaging</a:t>
            </a:r>
            <a:endParaRPr lang="en-US" sz="1050" b="1" baseline="30000" dirty="0">
              <a:latin typeface="Aptos" panose="020B0004020202020204" pitchFamily="34" charset="0"/>
            </a:endParaRPr>
          </a:p>
        </p:txBody>
      </p:sp>
      <p:sp>
        <p:nvSpPr>
          <p:cNvPr id="1056" name="TextBox 1055">
            <a:extLst>
              <a:ext uri="{FF2B5EF4-FFF2-40B4-BE49-F238E27FC236}">
                <a16:creationId xmlns:a16="http://schemas.microsoft.com/office/drawing/2014/main" id="{E5568139-F309-6F4B-762B-257812C2227B}"/>
              </a:ext>
            </a:extLst>
          </p:cNvPr>
          <p:cNvSpPr txBox="1"/>
          <p:nvPr/>
        </p:nvSpPr>
        <p:spPr>
          <a:xfrm>
            <a:off x="4460965" y="5822808"/>
            <a:ext cx="1554480" cy="415498"/>
          </a:xfrm>
          <a:prstGeom prst="rect">
            <a:avLst/>
          </a:prstGeom>
          <a:noFill/>
        </p:spPr>
        <p:txBody>
          <a:bodyPr wrap="square" rtlCol="0">
            <a:spAutoFit/>
          </a:bodyPr>
          <a:lstStyle/>
          <a:p>
            <a:pPr algn="ctr"/>
            <a:r>
              <a:rPr lang="en-US" sz="1050" b="1" dirty="0">
                <a:latin typeface="Aptos" panose="020B0004020202020204" pitchFamily="34" charset="0"/>
              </a:rPr>
              <a:t>No contaminated containers</a:t>
            </a:r>
          </a:p>
        </p:txBody>
      </p:sp>
      <p:pic>
        <p:nvPicPr>
          <p:cNvPr id="1071" name="Graphic 1070" descr="Checkmark with solid fill">
            <a:extLst>
              <a:ext uri="{FF2B5EF4-FFF2-40B4-BE49-F238E27FC236}">
                <a16:creationId xmlns:a16="http://schemas.microsoft.com/office/drawing/2014/main" id="{34469689-3CEC-4336-306B-18181C07561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8455" y="2134536"/>
            <a:ext cx="772837" cy="772837"/>
          </a:xfrm>
          <a:prstGeom prst="rect">
            <a:avLst/>
          </a:prstGeom>
        </p:spPr>
      </p:pic>
      <p:pic>
        <p:nvPicPr>
          <p:cNvPr id="1073" name="Graphic 1072" descr="Close with solid fill">
            <a:extLst>
              <a:ext uri="{FF2B5EF4-FFF2-40B4-BE49-F238E27FC236}">
                <a16:creationId xmlns:a16="http://schemas.microsoft.com/office/drawing/2014/main" id="{4BAE0D26-8BEF-E2FF-F868-C6EFE689061B}"/>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355626" y="4872966"/>
            <a:ext cx="772837" cy="772837"/>
          </a:xfrm>
          <a:prstGeom prst="rect">
            <a:avLst/>
          </a:prstGeom>
        </p:spPr>
      </p:pic>
      <p:grpSp>
        <p:nvGrpSpPr>
          <p:cNvPr id="9" name="Group 8">
            <a:extLst>
              <a:ext uri="{FF2B5EF4-FFF2-40B4-BE49-F238E27FC236}">
                <a16:creationId xmlns:a16="http://schemas.microsoft.com/office/drawing/2014/main" id="{5E835A01-77D6-D376-B16C-CDD58CDCE063}"/>
              </a:ext>
            </a:extLst>
          </p:cNvPr>
          <p:cNvGrpSpPr/>
          <p:nvPr/>
        </p:nvGrpSpPr>
        <p:grpSpPr>
          <a:xfrm>
            <a:off x="1166734" y="4654686"/>
            <a:ext cx="1122973" cy="1192955"/>
            <a:chOff x="1199563" y="4502360"/>
            <a:chExt cx="1122973" cy="1192955"/>
          </a:xfrm>
        </p:grpSpPr>
        <p:pic>
          <p:nvPicPr>
            <p:cNvPr id="57" name="Picture 56">
              <a:extLst>
                <a:ext uri="{FF2B5EF4-FFF2-40B4-BE49-F238E27FC236}">
                  <a16:creationId xmlns:a16="http://schemas.microsoft.com/office/drawing/2014/main" id="{41BA0263-93BB-7372-9F1B-13CFB4512ADC}"/>
                </a:ext>
              </a:extLst>
            </p:cNvPr>
            <p:cNvPicPr>
              <a:picLocks noChangeAspect="1"/>
            </p:cNvPicPr>
            <p:nvPr/>
          </p:nvPicPr>
          <p:blipFill>
            <a:blip r:embed="rId18"/>
            <a:stretch>
              <a:fillRect/>
            </a:stretch>
          </p:blipFill>
          <p:spPr>
            <a:xfrm>
              <a:off x="1388981" y="4502360"/>
              <a:ext cx="793063" cy="1192955"/>
            </a:xfrm>
            <a:prstGeom prst="rect">
              <a:avLst/>
            </a:prstGeom>
          </p:spPr>
        </p:pic>
        <p:cxnSp>
          <p:nvCxnSpPr>
            <p:cNvPr id="1075" name="Straight Connector 1074">
              <a:extLst>
                <a:ext uri="{FF2B5EF4-FFF2-40B4-BE49-F238E27FC236}">
                  <a16:creationId xmlns:a16="http://schemas.microsoft.com/office/drawing/2014/main" id="{02702F5C-A135-D145-DA5B-509DF1BF0F39}"/>
                </a:ext>
              </a:extLst>
            </p:cNvPr>
            <p:cNvCxnSpPr/>
            <p:nvPr/>
          </p:nvCxnSpPr>
          <p:spPr>
            <a:xfrm>
              <a:off x="1199563" y="4556556"/>
              <a:ext cx="1122973" cy="1122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4E844F37-5839-9787-92BB-DC054CA7E2D4}"/>
              </a:ext>
            </a:extLst>
          </p:cNvPr>
          <p:cNvGrpSpPr/>
          <p:nvPr/>
        </p:nvGrpSpPr>
        <p:grpSpPr>
          <a:xfrm>
            <a:off x="2738797" y="4546190"/>
            <a:ext cx="1489702" cy="1276943"/>
            <a:chOff x="2771626" y="4393864"/>
            <a:chExt cx="1489702" cy="1276943"/>
          </a:xfrm>
        </p:grpSpPr>
        <p:grpSp>
          <p:nvGrpSpPr>
            <p:cNvPr id="6" name="Group 5">
              <a:extLst>
                <a:ext uri="{FF2B5EF4-FFF2-40B4-BE49-F238E27FC236}">
                  <a16:creationId xmlns:a16="http://schemas.microsoft.com/office/drawing/2014/main" id="{EE98B186-05BB-0F9E-4E29-495FB93F4384}"/>
                </a:ext>
              </a:extLst>
            </p:cNvPr>
            <p:cNvGrpSpPr/>
            <p:nvPr/>
          </p:nvGrpSpPr>
          <p:grpSpPr>
            <a:xfrm>
              <a:off x="2771626" y="4393864"/>
              <a:ext cx="1489702" cy="1276943"/>
              <a:chOff x="2771626" y="4393864"/>
              <a:chExt cx="1489702" cy="1276943"/>
            </a:xfrm>
          </p:grpSpPr>
          <p:pic>
            <p:nvPicPr>
              <p:cNvPr id="1069" name="Picture 1068">
                <a:extLst>
                  <a:ext uri="{FF2B5EF4-FFF2-40B4-BE49-F238E27FC236}">
                    <a16:creationId xmlns:a16="http://schemas.microsoft.com/office/drawing/2014/main" id="{AD64557E-563C-D126-E42C-ACA6519C3CC3}"/>
                  </a:ext>
                </a:extLst>
              </p:cNvPr>
              <p:cNvPicPr>
                <a:picLocks noChangeAspect="1"/>
              </p:cNvPicPr>
              <p:nvPr/>
            </p:nvPicPr>
            <p:blipFill>
              <a:blip r:embed="rId19"/>
              <a:stretch>
                <a:fillRect/>
              </a:stretch>
            </p:blipFill>
            <p:spPr>
              <a:xfrm>
                <a:off x="2792247" y="4393864"/>
                <a:ext cx="1200445" cy="705104"/>
              </a:xfrm>
              <a:prstGeom prst="rect">
                <a:avLst/>
              </a:prstGeom>
            </p:spPr>
          </p:pic>
          <p:pic>
            <p:nvPicPr>
              <p:cNvPr id="1067" name="Picture 1066">
                <a:extLst>
                  <a:ext uri="{FF2B5EF4-FFF2-40B4-BE49-F238E27FC236}">
                    <a16:creationId xmlns:a16="http://schemas.microsoft.com/office/drawing/2014/main" id="{06435A56-1ACB-5A79-6385-58E162329B6C}"/>
                  </a:ext>
                </a:extLst>
              </p:cNvPr>
              <p:cNvPicPr>
                <a:picLocks noChangeAspect="1"/>
              </p:cNvPicPr>
              <p:nvPr/>
            </p:nvPicPr>
            <p:blipFill>
              <a:blip r:embed="rId20"/>
              <a:srcRect t="8706"/>
              <a:stretch/>
            </p:blipFill>
            <p:spPr>
              <a:xfrm>
                <a:off x="3342589" y="5078522"/>
                <a:ext cx="918739" cy="592285"/>
              </a:xfrm>
              <a:prstGeom prst="rect">
                <a:avLst/>
              </a:prstGeom>
            </p:spPr>
          </p:pic>
          <p:pic>
            <p:nvPicPr>
              <p:cNvPr id="1065" name="Picture 1064">
                <a:extLst>
                  <a:ext uri="{FF2B5EF4-FFF2-40B4-BE49-F238E27FC236}">
                    <a16:creationId xmlns:a16="http://schemas.microsoft.com/office/drawing/2014/main" id="{58BC731A-FD45-8784-210C-90E37A786982}"/>
                  </a:ext>
                </a:extLst>
              </p:cNvPr>
              <p:cNvPicPr>
                <a:picLocks noChangeAspect="1"/>
              </p:cNvPicPr>
              <p:nvPr/>
            </p:nvPicPr>
            <p:blipFill>
              <a:blip r:embed="rId21"/>
              <a:stretch>
                <a:fillRect/>
              </a:stretch>
            </p:blipFill>
            <p:spPr>
              <a:xfrm>
                <a:off x="2771626" y="5013569"/>
                <a:ext cx="596025" cy="631818"/>
              </a:xfrm>
              <a:prstGeom prst="rect">
                <a:avLst/>
              </a:prstGeom>
            </p:spPr>
          </p:pic>
        </p:grpSp>
        <p:cxnSp>
          <p:nvCxnSpPr>
            <p:cNvPr id="1076" name="Straight Connector 1075">
              <a:extLst>
                <a:ext uri="{FF2B5EF4-FFF2-40B4-BE49-F238E27FC236}">
                  <a16:creationId xmlns:a16="http://schemas.microsoft.com/office/drawing/2014/main" id="{BFB7D9CB-A06E-8784-58F6-DB996315700A}"/>
                </a:ext>
              </a:extLst>
            </p:cNvPr>
            <p:cNvCxnSpPr/>
            <p:nvPr/>
          </p:nvCxnSpPr>
          <p:spPr>
            <a:xfrm>
              <a:off x="2856969" y="4497138"/>
              <a:ext cx="1122973" cy="1122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28F46E5C-9F7A-BA41-FAA3-00780931E296}"/>
              </a:ext>
            </a:extLst>
          </p:cNvPr>
          <p:cNvGrpSpPr/>
          <p:nvPr/>
        </p:nvGrpSpPr>
        <p:grpSpPr>
          <a:xfrm>
            <a:off x="4685587" y="4699835"/>
            <a:ext cx="1132102" cy="1122973"/>
            <a:chOff x="4718416" y="4547509"/>
            <a:chExt cx="1132102" cy="1122973"/>
          </a:xfrm>
        </p:grpSpPr>
        <p:grpSp>
          <p:nvGrpSpPr>
            <p:cNvPr id="1063" name="Group 1062">
              <a:extLst>
                <a:ext uri="{FF2B5EF4-FFF2-40B4-BE49-F238E27FC236}">
                  <a16:creationId xmlns:a16="http://schemas.microsoft.com/office/drawing/2014/main" id="{46D0A42A-E567-EAED-8B11-69866D3C3E50}"/>
                </a:ext>
              </a:extLst>
            </p:cNvPr>
            <p:cNvGrpSpPr/>
            <p:nvPr/>
          </p:nvGrpSpPr>
          <p:grpSpPr>
            <a:xfrm>
              <a:off x="4795837" y="4652802"/>
              <a:ext cx="1054681" cy="1017680"/>
              <a:chOff x="4483718" y="4852380"/>
              <a:chExt cx="1054681" cy="1017680"/>
            </a:xfrm>
          </p:grpSpPr>
          <p:pic>
            <p:nvPicPr>
              <p:cNvPr id="1057" name="Picture 1056">
                <a:extLst>
                  <a:ext uri="{FF2B5EF4-FFF2-40B4-BE49-F238E27FC236}">
                    <a16:creationId xmlns:a16="http://schemas.microsoft.com/office/drawing/2014/main" id="{DBE88182-C3C3-4B33-3852-845738BF5C18}"/>
                  </a:ext>
                </a:extLst>
              </p:cNvPr>
              <p:cNvPicPr>
                <a:picLocks noChangeAspect="1"/>
              </p:cNvPicPr>
              <p:nvPr/>
            </p:nvPicPr>
            <p:blipFill>
              <a:blip r:embed="rId22" cstate="print">
                <a:extLst>
                  <a:ext uri="{28A0092B-C50C-407E-A947-70E740481C1C}">
                    <a14:useLocalDpi xmlns:a14="http://schemas.microsoft.com/office/drawing/2010/main" val="0"/>
                  </a:ext>
                </a:extLst>
              </a:blip>
              <a:srcRect l="7541" t="11204" r="5639"/>
              <a:stretch/>
            </p:blipFill>
            <p:spPr>
              <a:xfrm rot="5400000">
                <a:off x="4261868" y="5093430"/>
                <a:ext cx="979279" cy="535580"/>
              </a:xfrm>
              <a:prstGeom prst="rect">
                <a:avLst/>
              </a:prstGeom>
            </p:spPr>
          </p:pic>
          <p:pic>
            <p:nvPicPr>
              <p:cNvPr id="1058" name="Picture 1057">
                <a:extLst>
                  <a:ext uri="{FF2B5EF4-FFF2-40B4-BE49-F238E27FC236}">
                    <a16:creationId xmlns:a16="http://schemas.microsoft.com/office/drawing/2014/main" id="{D3B17890-EAC3-10B8-779D-DF56AEE126A8}"/>
                  </a:ext>
                </a:extLst>
              </p:cNvPr>
              <p:cNvPicPr>
                <a:picLocks noChangeAspect="1"/>
              </p:cNvPicPr>
              <p:nvPr/>
            </p:nvPicPr>
            <p:blipFill>
              <a:blip r:embed="rId23" cstate="print">
                <a:extLst>
                  <a:ext uri="{28A0092B-C50C-407E-A947-70E740481C1C}">
                    <a14:useLocalDpi xmlns:a14="http://schemas.microsoft.com/office/drawing/2010/main" val="0"/>
                  </a:ext>
                </a:extLst>
              </a:blip>
              <a:srcRect l="6156" r="4530" b="7280"/>
              <a:stretch/>
            </p:blipFill>
            <p:spPr>
              <a:xfrm rot="5400000">
                <a:off x="4781266" y="5112927"/>
                <a:ext cx="1017680" cy="496586"/>
              </a:xfrm>
              <a:prstGeom prst="rect">
                <a:avLst/>
              </a:prstGeom>
            </p:spPr>
          </p:pic>
        </p:grpSp>
        <p:cxnSp>
          <p:nvCxnSpPr>
            <p:cNvPr id="1077" name="Straight Connector 1076">
              <a:extLst>
                <a:ext uri="{FF2B5EF4-FFF2-40B4-BE49-F238E27FC236}">
                  <a16:creationId xmlns:a16="http://schemas.microsoft.com/office/drawing/2014/main" id="{C2E882C0-27AF-DAE8-124E-469CEC90546F}"/>
                </a:ext>
              </a:extLst>
            </p:cNvPr>
            <p:cNvCxnSpPr/>
            <p:nvPr/>
          </p:nvCxnSpPr>
          <p:spPr>
            <a:xfrm>
              <a:off x="4718416" y="4547509"/>
              <a:ext cx="1122973" cy="1122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4D8CA69E-F643-747F-9068-7419A3F4F0DB}"/>
              </a:ext>
            </a:extLst>
          </p:cNvPr>
          <p:cNvGrpSpPr/>
          <p:nvPr/>
        </p:nvGrpSpPr>
        <p:grpSpPr>
          <a:xfrm>
            <a:off x="6359489" y="4636487"/>
            <a:ext cx="1122973" cy="1134896"/>
            <a:chOff x="6392318" y="4484161"/>
            <a:chExt cx="1122973" cy="1134896"/>
          </a:xfrm>
        </p:grpSpPr>
        <p:pic>
          <p:nvPicPr>
            <p:cNvPr id="59" name="Picture 58">
              <a:extLst>
                <a:ext uri="{FF2B5EF4-FFF2-40B4-BE49-F238E27FC236}">
                  <a16:creationId xmlns:a16="http://schemas.microsoft.com/office/drawing/2014/main" id="{1F1E5E1A-DC7F-351F-8947-769F6D44FD11}"/>
                </a:ext>
              </a:extLst>
            </p:cNvPr>
            <p:cNvPicPr>
              <a:picLocks noChangeAspect="1"/>
            </p:cNvPicPr>
            <p:nvPr/>
          </p:nvPicPr>
          <p:blipFill>
            <a:blip r:embed="rId24"/>
            <a:stretch>
              <a:fillRect/>
            </a:stretch>
          </p:blipFill>
          <p:spPr>
            <a:xfrm>
              <a:off x="6673704" y="4704228"/>
              <a:ext cx="835373" cy="914829"/>
            </a:xfrm>
            <a:prstGeom prst="rect">
              <a:avLst/>
            </a:prstGeom>
          </p:spPr>
        </p:pic>
        <p:cxnSp>
          <p:nvCxnSpPr>
            <p:cNvPr id="1078" name="Straight Connector 1077">
              <a:extLst>
                <a:ext uri="{FF2B5EF4-FFF2-40B4-BE49-F238E27FC236}">
                  <a16:creationId xmlns:a16="http://schemas.microsoft.com/office/drawing/2014/main" id="{91D20F76-2320-EEBC-0953-6E5F66A23224}"/>
                </a:ext>
              </a:extLst>
            </p:cNvPr>
            <p:cNvCxnSpPr/>
            <p:nvPr/>
          </p:nvCxnSpPr>
          <p:spPr>
            <a:xfrm>
              <a:off x="6392318" y="4484161"/>
              <a:ext cx="1122973" cy="1122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54F8C8D-1D9F-438C-1BF7-37666CD7B51A}"/>
              </a:ext>
            </a:extLst>
          </p:cNvPr>
          <p:cNvGrpSpPr/>
          <p:nvPr/>
        </p:nvGrpSpPr>
        <p:grpSpPr>
          <a:xfrm>
            <a:off x="7997857" y="4673512"/>
            <a:ext cx="1618020" cy="1122973"/>
            <a:chOff x="8030686" y="4521186"/>
            <a:chExt cx="1618020" cy="1122973"/>
          </a:xfrm>
        </p:grpSpPr>
        <p:grpSp>
          <p:nvGrpSpPr>
            <p:cNvPr id="1053" name="Group 1052">
              <a:extLst>
                <a:ext uri="{FF2B5EF4-FFF2-40B4-BE49-F238E27FC236}">
                  <a16:creationId xmlns:a16="http://schemas.microsoft.com/office/drawing/2014/main" id="{21E01D2C-502B-8349-3E0C-1A6DA49F0843}"/>
                </a:ext>
              </a:extLst>
            </p:cNvPr>
            <p:cNvGrpSpPr/>
            <p:nvPr/>
          </p:nvGrpSpPr>
          <p:grpSpPr>
            <a:xfrm>
              <a:off x="8030686" y="4800342"/>
              <a:ext cx="1618020" cy="818715"/>
              <a:chOff x="6514564" y="4856482"/>
              <a:chExt cx="1789529" cy="936217"/>
            </a:xfrm>
          </p:grpSpPr>
          <p:pic>
            <p:nvPicPr>
              <p:cNvPr id="1046" name="Picture 1045">
                <a:extLst>
                  <a:ext uri="{FF2B5EF4-FFF2-40B4-BE49-F238E27FC236}">
                    <a16:creationId xmlns:a16="http://schemas.microsoft.com/office/drawing/2014/main" id="{D3DCEB94-24D8-FF9A-DB16-A7D313EEFA58}"/>
                  </a:ext>
                </a:extLst>
              </p:cNvPr>
              <p:cNvPicPr>
                <a:picLocks noChangeAspect="1"/>
              </p:cNvPicPr>
              <p:nvPr/>
            </p:nvPicPr>
            <p:blipFill>
              <a:blip r:embed="rId25"/>
              <a:stretch>
                <a:fillRect/>
              </a:stretch>
            </p:blipFill>
            <p:spPr>
              <a:xfrm>
                <a:off x="6809023" y="4856482"/>
                <a:ext cx="1387901" cy="936217"/>
              </a:xfrm>
              <a:prstGeom prst="rect">
                <a:avLst/>
              </a:prstGeom>
            </p:spPr>
          </p:pic>
          <p:pic>
            <p:nvPicPr>
              <p:cNvPr id="1042" name="Picture 1041">
                <a:extLst>
                  <a:ext uri="{FF2B5EF4-FFF2-40B4-BE49-F238E27FC236}">
                    <a16:creationId xmlns:a16="http://schemas.microsoft.com/office/drawing/2014/main" id="{CB577AE2-2325-8D7D-EB2C-7DEFBC6F8B17}"/>
                  </a:ext>
                </a:extLst>
              </p:cNvPr>
              <p:cNvPicPr>
                <a:picLocks noChangeAspect="1"/>
              </p:cNvPicPr>
              <p:nvPr/>
            </p:nvPicPr>
            <p:blipFill>
              <a:blip r:embed="rId26"/>
              <a:stretch>
                <a:fillRect/>
              </a:stretch>
            </p:blipFill>
            <p:spPr>
              <a:xfrm>
                <a:off x="6514564" y="4915545"/>
                <a:ext cx="381994" cy="733551"/>
              </a:xfrm>
              <a:prstGeom prst="rect">
                <a:avLst/>
              </a:prstGeom>
            </p:spPr>
          </p:pic>
          <p:pic>
            <p:nvPicPr>
              <p:cNvPr id="1044" name="Picture 1043">
                <a:extLst>
                  <a:ext uri="{FF2B5EF4-FFF2-40B4-BE49-F238E27FC236}">
                    <a16:creationId xmlns:a16="http://schemas.microsoft.com/office/drawing/2014/main" id="{1E1AE12F-3E25-58D0-4B1A-D428CDFA6749}"/>
                  </a:ext>
                </a:extLst>
              </p:cNvPr>
              <p:cNvPicPr>
                <a:picLocks noChangeAspect="1"/>
              </p:cNvPicPr>
              <p:nvPr/>
            </p:nvPicPr>
            <p:blipFill>
              <a:blip r:embed="rId27"/>
              <a:stretch>
                <a:fillRect/>
              </a:stretch>
            </p:blipFill>
            <p:spPr>
              <a:xfrm>
                <a:off x="8130139" y="4915545"/>
                <a:ext cx="173954" cy="710940"/>
              </a:xfrm>
              <a:prstGeom prst="rect">
                <a:avLst/>
              </a:prstGeom>
            </p:spPr>
          </p:pic>
        </p:grpSp>
        <p:cxnSp>
          <p:nvCxnSpPr>
            <p:cNvPr id="1079" name="Straight Connector 1078">
              <a:extLst>
                <a:ext uri="{FF2B5EF4-FFF2-40B4-BE49-F238E27FC236}">
                  <a16:creationId xmlns:a16="http://schemas.microsoft.com/office/drawing/2014/main" id="{E843A8EE-CC92-55A3-5CA3-F55879A721F7}"/>
                </a:ext>
              </a:extLst>
            </p:cNvPr>
            <p:cNvCxnSpPr/>
            <p:nvPr/>
          </p:nvCxnSpPr>
          <p:spPr>
            <a:xfrm>
              <a:off x="8271553" y="4521186"/>
              <a:ext cx="1122973" cy="1122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8E3A87BC-EA76-13BC-CC43-91DBED442451}"/>
              </a:ext>
            </a:extLst>
          </p:cNvPr>
          <p:cNvGrpSpPr/>
          <p:nvPr/>
        </p:nvGrpSpPr>
        <p:grpSpPr>
          <a:xfrm>
            <a:off x="10021804" y="4667900"/>
            <a:ext cx="2077919" cy="1122973"/>
            <a:chOff x="10054633" y="4515574"/>
            <a:chExt cx="2077919" cy="1122973"/>
          </a:xfrm>
        </p:grpSpPr>
        <p:grpSp>
          <p:nvGrpSpPr>
            <p:cNvPr id="1052" name="Group 1051">
              <a:extLst>
                <a:ext uri="{FF2B5EF4-FFF2-40B4-BE49-F238E27FC236}">
                  <a16:creationId xmlns:a16="http://schemas.microsoft.com/office/drawing/2014/main" id="{DFB9429A-4265-C24B-3B59-D68E1BC322EF}"/>
                </a:ext>
              </a:extLst>
            </p:cNvPr>
            <p:cNvGrpSpPr/>
            <p:nvPr/>
          </p:nvGrpSpPr>
          <p:grpSpPr>
            <a:xfrm>
              <a:off x="10054633" y="4607785"/>
              <a:ext cx="2077919" cy="1017680"/>
              <a:chOff x="9510365" y="4639027"/>
              <a:chExt cx="2290608" cy="1135065"/>
            </a:xfrm>
          </p:grpSpPr>
          <p:pic>
            <p:nvPicPr>
              <p:cNvPr id="1031" name="Picture 1030">
                <a:extLst>
                  <a:ext uri="{FF2B5EF4-FFF2-40B4-BE49-F238E27FC236}">
                    <a16:creationId xmlns:a16="http://schemas.microsoft.com/office/drawing/2014/main" id="{E5E5924B-2AC9-FD00-D9F5-B7B43B66CD3D}"/>
                  </a:ext>
                </a:extLst>
              </p:cNvPr>
              <p:cNvPicPr>
                <a:picLocks noChangeAspect="1"/>
              </p:cNvPicPr>
              <p:nvPr/>
            </p:nvPicPr>
            <p:blipFill>
              <a:blip r:embed="rId28"/>
              <a:stretch>
                <a:fillRect/>
              </a:stretch>
            </p:blipFill>
            <p:spPr>
              <a:xfrm>
                <a:off x="9510365" y="4639027"/>
                <a:ext cx="835374" cy="1065101"/>
              </a:xfrm>
              <a:prstGeom prst="rect">
                <a:avLst/>
              </a:prstGeom>
            </p:spPr>
          </p:pic>
          <p:pic>
            <p:nvPicPr>
              <p:cNvPr id="1033" name="Picture 1032">
                <a:extLst>
                  <a:ext uri="{FF2B5EF4-FFF2-40B4-BE49-F238E27FC236}">
                    <a16:creationId xmlns:a16="http://schemas.microsoft.com/office/drawing/2014/main" id="{06304CA7-6397-87C3-AE7E-CA2E049A7DC5}"/>
                  </a:ext>
                </a:extLst>
              </p:cNvPr>
              <p:cNvPicPr>
                <a:picLocks noChangeAspect="1"/>
              </p:cNvPicPr>
              <p:nvPr/>
            </p:nvPicPr>
            <p:blipFill>
              <a:blip r:embed="rId29"/>
              <a:stretch>
                <a:fillRect/>
              </a:stretch>
            </p:blipFill>
            <p:spPr>
              <a:xfrm>
                <a:off x="10355557" y="4661216"/>
                <a:ext cx="326778" cy="1020722"/>
              </a:xfrm>
              <a:prstGeom prst="rect">
                <a:avLst/>
              </a:prstGeom>
            </p:spPr>
          </p:pic>
          <p:pic>
            <p:nvPicPr>
              <p:cNvPr id="1035" name="Picture 10" descr="Latex Paint - ReimagineTrash">
                <a:extLst>
                  <a:ext uri="{FF2B5EF4-FFF2-40B4-BE49-F238E27FC236}">
                    <a16:creationId xmlns:a16="http://schemas.microsoft.com/office/drawing/2014/main" id="{4CCFC2E9-253E-D895-A46D-30A6E08246F9}"/>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9690" t="17461" r="7996" b="15155"/>
              <a:stretch/>
            </p:blipFill>
            <p:spPr bwMode="auto">
              <a:xfrm>
                <a:off x="10685503" y="4860942"/>
                <a:ext cx="1115470" cy="9131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0" name="Straight Connector 1079">
              <a:extLst>
                <a:ext uri="{FF2B5EF4-FFF2-40B4-BE49-F238E27FC236}">
                  <a16:creationId xmlns:a16="http://schemas.microsoft.com/office/drawing/2014/main" id="{B3C572D4-FAF2-65B7-F4B3-B0453B1DBF0F}"/>
                </a:ext>
              </a:extLst>
            </p:cNvPr>
            <p:cNvCxnSpPr/>
            <p:nvPr/>
          </p:nvCxnSpPr>
          <p:spPr>
            <a:xfrm>
              <a:off x="10186958" y="4515574"/>
              <a:ext cx="1122973" cy="1122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81" name="TextBox 1080">
            <a:extLst>
              <a:ext uri="{FF2B5EF4-FFF2-40B4-BE49-F238E27FC236}">
                <a16:creationId xmlns:a16="http://schemas.microsoft.com/office/drawing/2014/main" id="{728D3D1C-5866-0945-9831-47184524506A}"/>
              </a:ext>
            </a:extLst>
          </p:cNvPr>
          <p:cNvSpPr txBox="1"/>
          <p:nvPr/>
        </p:nvSpPr>
        <p:spPr>
          <a:xfrm>
            <a:off x="444692" y="4184030"/>
            <a:ext cx="7319796" cy="369332"/>
          </a:xfrm>
          <a:prstGeom prst="rect">
            <a:avLst/>
          </a:prstGeom>
          <a:noFill/>
        </p:spPr>
        <p:txBody>
          <a:bodyPr wrap="square" rtlCol="0">
            <a:spAutoFit/>
          </a:bodyPr>
          <a:lstStyle/>
          <a:p>
            <a:r>
              <a:rPr lang="en-US" b="1" dirty="0">
                <a:latin typeface="Aptos" panose="020B0004020202020204" pitchFamily="34" charset="0"/>
              </a:rPr>
              <a:t>Not Accepted in Recycling Bins</a:t>
            </a:r>
            <a:endParaRPr lang="en-US" b="1" baseline="30000" dirty="0">
              <a:latin typeface="Aptos" panose="020B0004020202020204" pitchFamily="34" charset="0"/>
            </a:endParaRPr>
          </a:p>
        </p:txBody>
      </p:sp>
      <p:sp>
        <p:nvSpPr>
          <p:cNvPr id="1082" name="TextBox 1081">
            <a:extLst>
              <a:ext uri="{FF2B5EF4-FFF2-40B4-BE49-F238E27FC236}">
                <a16:creationId xmlns:a16="http://schemas.microsoft.com/office/drawing/2014/main" id="{B507F7AD-60D9-BBDD-BE3A-7E5C9E5D96E2}"/>
              </a:ext>
            </a:extLst>
          </p:cNvPr>
          <p:cNvSpPr txBox="1"/>
          <p:nvPr/>
        </p:nvSpPr>
        <p:spPr>
          <a:xfrm>
            <a:off x="477521" y="1035192"/>
            <a:ext cx="7319796" cy="369332"/>
          </a:xfrm>
          <a:prstGeom prst="rect">
            <a:avLst/>
          </a:prstGeom>
          <a:noFill/>
        </p:spPr>
        <p:txBody>
          <a:bodyPr wrap="square" rtlCol="0">
            <a:spAutoFit/>
          </a:bodyPr>
          <a:lstStyle/>
          <a:p>
            <a:r>
              <a:rPr lang="en-US" b="1" dirty="0">
                <a:latin typeface="Aptos" panose="020B0004020202020204" pitchFamily="34" charset="0"/>
              </a:rPr>
              <a:t>Accepted in Recycling Bins</a:t>
            </a:r>
          </a:p>
        </p:txBody>
      </p:sp>
    </p:spTree>
    <p:extLst>
      <p:ext uri="{BB962C8B-B14F-4D97-AF65-F5344CB8AC3E}">
        <p14:creationId xmlns:p14="http://schemas.microsoft.com/office/powerpoint/2010/main" val="2292537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CB3A2A-BA08-FCA2-37C6-2E1C88F4C334}"/>
              </a:ext>
            </a:extLst>
          </p:cNvPr>
          <p:cNvSpPr>
            <a:spLocks noGrp="1"/>
          </p:cNvSpPr>
          <p:nvPr>
            <p:ph type="title"/>
          </p:nvPr>
        </p:nvSpPr>
        <p:spPr>
          <a:xfrm>
            <a:off x="461177" y="187858"/>
            <a:ext cx="11257277" cy="624557"/>
          </a:xfrm>
        </p:spPr>
        <p:txBody>
          <a:bodyPr>
            <a:normAutofit/>
          </a:bodyPr>
          <a:lstStyle/>
          <a:p>
            <a:r>
              <a:rPr lang="en-US" dirty="0"/>
              <a:t>Newspaper</a:t>
            </a:r>
          </a:p>
        </p:txBody>
      </p:sp>
      <p:sp>
        <p:nvSpPr>
          <p:cNvPr id="2" name="TextBox 1">
            <a:extLst>
              <a:ext uri="{FF2B5EF4-FFF2-40B4-BE49-F238E27FC236}">
                <a16:creationId xmlns:a16="http://schemas.microsoft.com/office/drawing/2014/main" id="{56E7A394-9C28-1021-8AF2-5AB4AE1D3CA9}"/>
              </a:ext>
            </a:extLst>
          </p:cNvPr>
          <p:cNvSpPr txBox="1"/>
          <p:nvPr/>
        </p:nvSpPr>
        <p:spPr>
          <a:xfrm>
            <a:off x="461178" y="1004183"/>
            <a:ext cx="112572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ptos" panose="020B0004020202020204" pitchFamily="34" charset="0"/>
                <a:ea typeface="+mn-ea"/>
                <a:cs typeface="+mn-cs"/>
              </a:rPr>
              <a:t>Recycled newspaper can be turned into paper plates, paper towels, and even new newspapers.</a:t>
            </a:r>
          </a:p>
        </p:txBody>
      </p:sp>
      <p:sp>
        <p:nvSpPr>
          <p:cNvPr id="9" name="Rectangle 8">
            <a:extLst>
              <a:ext uri="{FF2B5EF4-FFF2-40B4-BE49-F238E27FC236}">
                <a16:creationId xmlns:a16="http://schemas.microsoft.com/office/drawing/2014/main" id="{FA93FF36-8EE5-09F5-2386-F19A3DB59C65}"/>
              </a:ext>
            </a:extLst>
          </p:cNvPr>
          <p:cNvSpPr/>
          <p:nvPr/>
        </p:nvSpPr>
        <p:spPr>
          <a:xfrm>
            <a:off x="541659" y="2593119"/>
            <a:ext cx="3661973" cy="3041781"/>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Rolls of Newspaper">
            <a:extLst>
              <a:ext uri="{FF2B5EF4-FFF2-40B4-BE49-F238E27FC236}">
                <a16:creationId xmlns:a16="http://schemas.microsoft.com/office/drawing/2014/main" id="{DA8503F9-BFA9-D094-4ED6-28035F126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65" y="2790696"/>
            <a:ext cx="3301544" cy="2200492"/>
          </a:xfrm>
          <a:prstGeom prst="rect">
            <a:avLst/>
          </a:prstGeom>
        </p:spPr>
      </p:pic>
      <p:sp>
        <p:nvSpPr>
          <p:cNvPr id="13" name="TextBox 12">
            <a:extLst>
              <a:ext uri="{FF2B5EF4-FFF2-40B4-BE49-F238E27FC236}">
                <a16:creationId xmlns:a16="http://schemas.microsoft.com/office/drawing/2014/main" id="{3BEB2C75-3B07-2906-49B3-838B4DE1C0B9}"/>
              </a:ext>
            </a:extLst>
          </p:cNvPr>
          <p:cNvSpPr txBox="1"/>
          <p:nvPr/>
        </p:nvSpPr>
        <p:spPr>
          <a:xfrm>
            <a:off x="779173" y="5143767"/>
            <a:ext cx="3185727" cy="338554"/>
          </a:xfrm>
          <a:prstGeom prst="rect">
            <a:avLst/>
          </a:prstGeom>
          <a:noFill/>
        </p:spPr>
        <p:txBody>
          <a:bodyPr wrap="square" rtlCol="0">
            <a:spAutoFit/>
          </a:bodyPr>
          <a:lstStyle/>
          <a:p>
            <a:pPr algn="ctr"/>
            <a:r>
              <a:rPr lang="en-US" sz="1600" b="1" dirty="0">
                <a:latin typeface="Aptos" panose="020B0004020202020204" pitchFamily="34" charset="0"/>
              </a:rPr>
              <a:t>Newspaper</a:t>
            </a:r>
          </a:p>
        </p:txBody>
      </p:sp>
      <p:sp>
        <p:nvSpPr>
          <p:cNvPr id="19" name="TextBox 18">
            <a:extLst>
              <a:ext uri="{FF2B5EF4-FFF2-40B4-BE49-F238E27FC236}">
                <a16:creationId xmlns:a16="http://schemas.microsoft.com/office/drawing/2014/main" id="{F5935AC0-67DD-240D-828D-868A89CBC69B}"/>
              </a:ext>
            </a:extLst>
          </p:cNvPr>
          <p:cNvSpPr txBox="1"/>
          <p:nvPr/>
        </p:nvSpPr>
        <p:spPr>
          <a:xfrm>
            <a:off x="4412830" y="3203404"/>
            <a:ext cx="1063463" cy="1862048"/>
          </a:xfrm>
          <a:prstGeom prst="rect">
            <a:avLst/>
          </a:prstGeom>
          <a:noFill/>
        </p:spPr>
        <p:txBody>
          <a:bodyPr wrap="square" rtlCol="0">
            <a:spAutoFit/>
          </a:bodyPr>
          <a:lstStyle/>
          <a:p>
            <a:r>
              <a:rPr lang="en-US" sz="11500" dirty="0">
                <a:latin typeface="Aptos" panose="020B0004020202020204" pitchFamily="34" charset="0"/>
              </a:rPr>
              <a:t>=</a:t>
            </a:r>
          </a:p>
        </p:txBody>
      </p:sp>
      <p:pic>
        <p:nvPicPr>
          <p:cNvPr id="23" name="Picture 22">
            <a:extLst>
              <a:ext uri="{FF2B5EF4-FFF2-40B4-BE49-F238E27FC236}">
                <a16:creationId xmlns:a16="http://schemas.microsoft.com/office/drawing/2014/main" id="{696F6BA9-A353-9A15-82DD-C6808983B0D2}"/>
              </a:ext>
            </a:extLst>
          </p:cNvPr>
          <p:cNvPicPr>
            <a:picLocks noChangeAspect="1"/>
          </p:cNvPicPr>
          <p:nvPr/>
        </p:nvPicPr>
        <p:blipFill>
          <a:blip r:embed="rId4"/>
          <a:stretch>
            <a:fillRect/>
          </a:stretch>
        </p:blipFill>
        <p:spPr>
          <a:xfrm>
            <a:off x="5412121" y="1488151"/>
            <a:ext cx="1877731" cy="1213209"/>
          </a:xfrm>
          <a:prstGeom prst="rect">
            <a:avLst/>
          </a:prstGeom>
        </p:spPr>
      </p:pic>
      <p:pic>
        <p:nvPicPr>
          <p:cNvPr id="25" name="Picture 24">
            <a:extLst>
              <a:ext uri="{FF2B5EF4-FFF2-40B4-BE49-F238E27FC236}">
                <a16:creationId xmlns:a16="http://schemas.microsoft.com/office/drawing/2014/main" id="{5B68D660-1406-356C-3A7A-407C14315885}"/>
              </a:ext>
            </a:extLst>
          </p:cNvPr>
          <p:cNvPicPr>
            <a:picLocks noChangeAspect="1"/>
          </p:cNvPicPr>
          <p:nvPr/>
        </p:nvPicPr>
        <p:blipFill>
          <a:blip r:embed="rId5"/>
          <a:stretch>
            <a:fillRect/>
          </a:stretch>
        </p:blipFill>
        <p:spPr>
          <a:xfrm>
            <a:off x="9924257" y="1233774"/>
            <a:ext cx="1715748" cy="1554537"/>
          </a:xfrm>
          <a:prstGeom prst="rect">
            <a:avLst/>
          </a:prstGeom>
        </p:spPr>
      </p:pic>
      <p:pic>
        <p:nvPicPr>
          <p:cNvPr id="27" name="Picture 26">
            <a:extLst>
              <a:ext uri="{FF2B5EF4-FFF2-40B4-BE49-F238E27FC236}">
                <a16:creationId xmlns:a16="http://schemas.microsoft.com/office/drawing/2014/main" id="{0CA64E21-B06E-95C3-3D89-18B78CFFDDA3}"/>
              </a:ext>
            </a:extLst>
          </p:cNvPr>
          <p:cNvPicPr>
            <a:picLocks noChangeAspect="1"/>
          </p:cNvPicPr>
          <p:nvPr/>
        </p:nvPicPr>
        <p:blipFill>
          <a:blip r:embed="rId6"/>
          <a:stretch>
            <a:fillRect/>
          </a:stretch>
        </p:blipFill>
        <p:spPr>
          <a:xfrm>
            <a:off x="5661245" y="3135654"/>
            <a:ext cx="833894" cy="1213210"/>
          </a:xfrm>
          <a:prstGeom prst="rect">
            <a:avLst/>
          </a:prstGeom>
        </p:spPr>
      </p:pic>
      <p:pic>
        <p:nvPicPr>
          <p:cNvPr id="29" name="Picture 28">
            <a:extLst>
              <a:ext uri="{FF2B5EF4-FFF2-40B4-BE49-F238E27FC236}">
                <a16:creationId xmlns:a16="http://schemas.microsoft.com/office/drawing/2014/main" id="{FDB73134-FA9D-4FF3-9F38-C1C541576EAC}"/>
              </a:ext>
            </a:extLst>
          </p:cNvPr>
          <p:cNvPicPr>
            <a:picLocks noChangeAspect="1"/>
          </p:cNvPicPr>
          <p:nvPr/>
        </p:nvPicPr>
        <p:blipFill>
          <a:blip r:embed="rId7"/>
          <a:stretch>
            <a:fillRect/>
          </a:stretch>
        </p:blipFill>
        <p:spPr>
          <a:xfrm>
            <a:off x="7960640" y="1404426"/>
            <a:ext cx="1444848" cy="1213231"/>
          </a:xfrm>
          <a:prstGeom prst="rect">
            <a:avLst/>
          </a:prstGeom>
        </p:spPr>
      </p:pic>
      <p:pic>
        <p:nvPicPr>
          <p:cNvPr id="33" name="Picture 32">
            <a:extLst>
              <a:ext uri="{FF2B5EF4-FFF2-40B4-BE49-F238E27FC236}">
                <a16:creationId xmlns:a16="http://schemas.microsoft.com/office/drawing/2014/main" id="{8B6D8D90-88DE-BF04-CCB0-1A0528E62016}"/>
              </a:ext>
            </a:extLst>
          </p:cNvPr>
          <p:cNvPicPr>
            <a:picLocks noChangeAspect="1"/>
          </p:cNvPicPr>
          <p:nvPr/>
        </p:nvPicPr>
        <p:blipFill>
          <a:blip r:embed="rId8"/>
          <a:stretch>
            <a:fillRect/>
          </a:stretch>
        </p:blipFill>
        <p:spPr>
          <a:xfrm>
            <a:off x="7101521" y="2974615"/>
            <a:ext cx="2449168" cy="1479313"/>
          </a:xfrm>
          <a:prstGeom prst="rect">
            <a:avLst/>
          </a:prstGeom>
        </p:spPr>
      </p:pic>
      <p:pic>
        <p:nvPicPr>
          <p:cNvPr id="35" name="Picture 34">
            <a:extLst>
              <a:ext uri="{FF2B5EF4-FFF2-40B4-BE49-F238E27FC236}">
                <a16:creationId xmlns:a16="http://schemas.microsoft.com/office/drawing/2014/main" id="{6858DE5C-3DFF-4E27-0C22-ADC86B8CD22D}"/>
              </a:ext>
            </a:extLst>
          </p:cNvPr>
          <p:cNvPicPr>
            <a:picLocks noChangeAspect="1"/>
          </p:cNvPicPr>
          <p:nvPr/>
        </p:nvPicPr>
        <p:blipFill>
          <a:blip r:embed="rId9"/>
          <a:stretch>
            <a:fillRect/>
          </a:stretch>
        </p:blipFill>
        <p:spPr>
          <a:xfrm>
            <a:off x="5582834" y="5090250"/>
            <a:ext cx="1037445" cy="1213210"/>
          </a:xfrm>
          <a:prstGeom prst="rect">
            <a:avLst/>
          </a:prstGeom>
        </p:spPr>
      </p:pic>
      <p:pic>
        <p:nvPicPr>
          <p:cNvPr id="37" name="Picture 36">
            <a:extLst>
              <a:ext uri="{FF2B5EF4-FFF2-40B4-BE49-F238E27FC236}">
                <a16:creationId xmlns:a16="http://schemas.microsoft.com/office/drawing/2014/main" id="{EB0FA14D-724C-05AF-1250-CC076FADA6BB}"/>
              </a:ext>
            </a:extLst>
          </p:cNvPr>
          <p:cNvPicPr>
            <a:picLocks noChangeAspect="1"/>
          </p:cNvPicPr>
          <p:nvPr/>
        </p:nvPicPr>
        <p:blipFill>
          <a:blip r:embed="rId10"/>
          <a:stretch>
            <a:fillRect/>
          </a:stretch>
        </p:blipFill>
        <p:spPr>
          <a:xfrm>
            <a:off x="9995504" y="3021268"/>
            <a:ext cx="2088255" cy="1469945"/>
          </a:xfrm>
          <a:prstGeom prst="rect">
            <a:avLst/>
          </a:prstGeom>
        </p:spPr>
      </p:pic>
      <p:sp>
        <p:nvSpPr>
          <p:cNvPr id="38" name="TextBox 37">
            <a:extLst>
              <a:ext uri="{FF2B5EF4-FFF2-40B4-BE49-F238E27FC236}">
                <a16:creationId xmlns:a16="http://schemas.microsoft.com/office/drawing/2014/main" id="{997BFA96-5AC6-05E7-A683-5FC3C16CA5B1}"/>
              </a:ext>
            </a:extLst>
          </p:cNvPr>
          <p:cNvSpPr txBox="1"/>
          <p:nvPr/>
        </p:nvSpPr>
        <p:spPr>
          <a:xfrm>
            <a:off x="5458300" y="2674951"/>
            <a:ext cx="1877731" cy="307777"/>
          </a:xfrm>
          <a:prstGeom prst="rect">
            <a:avLst/>
          </a:prstGeom>
          <a:noFill/>
        </p:spPr>
        <p:txBody>
          <a:bodyPr wrap="square" rtlCol="0">
            <a:spAutoFit/>
          </a:bodyPr>
          <a:lstStyle/>
          <a:p>
            <a:pPr algn="ctr"/>
            <a:r>
              <a:rPr lang="en-US" sz="1400" dirty="0">
                <a:latin typeface="Aptos" panose="020B0004020202020204" pitchFamily="34" charset="0"/>
              </a:rPr>
              <a:t>Egg cartons</a:t>
            </a:r>
          </a:p>
        </p:txBody>
      </p:sp>
      <p:sp>
        <p:nvSpPr>
          <p:cNvPr id="39" name="TextBox 38">
            <a:extLst>
              <a:ext uri="{FF2B5EF4-FFF2-40B4-BE49-F238E27FC236}">
                <a16:creationId xmlns:a16="http://schemas.microsoft.com/office/drawing/2014/main" id="{178BDED0-AF2E-7705-84A8-B5F230ED1C95}"/>
              </a:ext>
            </a:extLst>
          </p:cNvPr>
          <p:cNvSpPr txBox="1"/>
          <p:nvPr/>
        </p:nvSpPr>
        <p:spPr>
          <a:xfrm>
            <a:off x="7787141" y="2608983"/>
            <a:ext cx="1877731" cy="307777"/>
          </a:xfrm>
          <a:prstGeom prst="rect">
            <a:avLst/>
          </a:prstGeom>
          <a:noFill/>
        </p:spPr>
        <p:txBody>
          <a:bodyPr wrap="square" rtlCol="0">
            <a:spAutoFit/>
          </a:bodyPr>
          <a:lstStyle/>
          <a:p>
            <a:pPr algn="ctr"/>
            <a:r>
              <a:rPr lang="en-US" sz="1400" dirty="0">
                <a:latin typeface="Aptos" panose="020B0004020202020204" pitchFamily="34" charset="0"/>
              </a:rPr>
              <a:t>Berry cartons</a:t>
            </a:r>
          </a:p>
        </p:txBody>
      </p:sp>
      <p:sp>
        <p:nvSpPr>
          <p:cNvPr id="40" name="TextBox 39">
            <a:extLst>
              <a:ext uri="{FF2B5EF4-FFF2-40B4-BE49-F238E27FC236}">
                <a16:creationId xmlns:a16="http://schemas.microsoft.com/office/drawing/2014/main" id="{53813BA8-D617-F48C-EABB-6303D4544613}"/>
              </a:ext>
            </a:extLst>
          </p:cNvPr>
          <p:cNvSpPr txBox="1"/>
          <p:nvPr/>
        </p:nvSpPr>
        <p:spPr>
          <a:xfrm>
            <a:off x="9856070" y="2741187"/>
            <a:ext cx="1877731" cy="307777"/>
          </a:xfrm>
          <a:prstGeom prst="rect">
            <a:avLst/>
          </a:prstGeom>
          <a:noFill/>
        </p:spPr>
        <p:txBody>
          <a:bodyPr wrap="square" rtlCol="0">
            <a:spAutoFit/>
          </a:bodyPr>
          <a:lstStyle/>
          <a:p>
            <a:pPr algn="ctr"/>
            <a:r>
              <a:rPr lang="en-US" sz="1400" dirty="0">
                <a:latin typeface="Aptos" panose="020B0004020202020204" pitchFamily="34" charset="0"/>
              </a:rPr>
              <a:t>Construction paper</a:t>
            </a:r>
          </a:p>
        </p:txBody>
      </p:sp>
      <p:sp>
        <p:nvSpPr>
          <p:cNvPr id="41" name="TextBox 40">
            <a:extLst>
              <a:ext uri="{FF2B5EF4-FFF2-40B4-BE49-F238E27FC236}">
                <a16:creationId xmlns:a16="http://schemas.microsoft.com/office/drawing/2014/main" id="{09CC0E35-6AFB-63D7-7B98-7DF1F6DDC3DE}"/>
              </a:ext>
            </a:extLst>
          </p:cNvPr>
          <p:cNvSpPr txBox="1"/>
          <p:nvPr/>
        </p:nvSpPr>
        <p:spPr>
          <a:xfrm>
            <a:off x="9995504" y="4463249"/>
            <a:ext cx="1877731" cy="307777"/>
          </a:xfrm>
          <a:prstGeom prst="rect">
            <a:avLst/>
          </a:prstGeom>
          <a:noFill/>
        </p:spPr>
        <p:txBody>
          <a:bodyPr wrap="square" rtlCol="0">
            <a:spAutoFit/>
          </a:bodyPr>
          <a:lstStyle/>
          <a:p>
            <a:pPr algn="ctr"/>
            <a:r>
              <a:rPr lang="en-US" sz="1400" dirty="0">
                <a:latin typeface="Aptos" panose="020B0004020202020204" pitchFamily="34" charset="0"/>
              </a:rPr>
              <a:t>New newspaper</a:t>
            </a:r>
          </a:p>
        </p:txBody>
      </p:sp>
      <p:sp>
        <p:nvSpPr>
          <p:cNvPr id="42" name="TextBox 41">
            <a:extLst>
              <a:ext uri="{FF2B5EF4-FFF2-40B4-BE49-F238E27FC236}">
                <a16:creationId xmlns:a16="http://schemas.microsoft.com/office/drawing/2014/main" id="{6D128749-0BEB-15CB-5EA0-019928E93CF0}"/>
              </a:ext>
            </a:extLst>
          </p:cNvPr>
          <p:cNvSpPr txBox="1"/>
          <p:nvPr/>
        </p:nvSpPr>
        <p:spPr>
          <a:xfrm>
            <a:off x="7119648" y="4452622"/>
            <a:ext cx="2302884" cy="307777"/>
          </a:xfrm>
          <a:prstGeom prst="rect">
            <a:avLst/>
          </a:prstGeom>
          <a:noFill/>
        </p:spPr>
        <p:txBody>
          <a:bodyPr wrap="square" rtlCol="0">
            <a:spAutoFit/>
          </a:bodyPr>
          <a:lstStyle/>
          <a:p>
            <a:pPr algn="ctr"/>
            <a:r>
              <a:rPr lang="en-US" sz="1400" dirty="0">
                <a:latin typeface="Aptos" panose="020B0004020202020204" pitchFamily="34" charset="0"/>
              </a:rPr>
              <a:t>Paperboard packaging</a:t>
            </a:r>
          </a:p>
        </p:txBody>
      </p:sp>
      <p:sp>
        <p:nvSpPr>
          <p:cNvPr id="43" name="TextBox 42">
            <a:extLst>
              <a:ext uri="{FF2B5EF4-FFF2-40B4-BE49-F238E27FC236}">
                <a16:creationId xmlns:a16="http://schemas.microsoft.com/office/drawing/2014/main" id="{A40DC53B-A395-F59D-04AA-63ECB7AB86F9}"/>
              </a:ext>
            </a:extLst>
          </p:cNvPr>
          <p:cNvSpPr txBox="1"/>
          <p:nvPr/>
        </p:nvSpPr>
        <p:spPr>
          <a:xfrm>
            <a:off x="5150949" y="4411707"/>
            <a:ext cx="1877731" cy="307777"/>
          </a:xfrm>
          <a:prstGeom prst="rect">
            <a:avLst/>
          </a:prstGeom>
          <a:noFill/>
        </p:spPr>
        <p:txBody>
          <a:bodyPr wrap="square" rtlCol="0">
            <a:spAutoFit/>
          </a:bodyPr>
          <a:lstStyle/>
          <a:p>
            <a:pPr algn="ctr"/>
            <a:r>
              <a:rPr lang="en-US" sz="1400" dirty="0">
                <a:latin typeface="Aptos" panose="020B0004020202020204" pitchFamily="34" charset="0"/>
              </a:rPr>
              <a:t>Building insulation</a:t>
            </a:r>
          </a:p>
        </p:txBody>
      </p:sp>
      <p:sp>
        <p:nvSpPr>
          <p:cNvPr id="44" name="TextBox 43">
            <a:extLst>
              <a:ext uri="{FF2B5EF4-FFF2-40B4-BE49-F238E27FC236}">
                <a16:creationId xmlns:a16="http://schemas.microsoft.com/office/drawing/2014/main" id="{AF2E2A94-9F70-55D3-5CA9-445B9DAC2004}"/>
              </a:ext>
            </a:extLst>
          </p:cNvPr>
          <p:cNvSpPr txBox="1"/>
          <p:nvPr/>
        </p:nvSpPr>
        <p:spPr>
          <a:xfrm>
            <a:off x="5150949" y="6321252"/>
            <a:ext cx="1877731" cy="307777"/>
          </a:xfrm>
          <a:prstGeom prst="rect">
            <a:avLst/>
          </a:prstGeom>
          <a:noFill/>
        </p:spPr>
        <p:txBody>
          <a:bodyPr wrap="square" rtlCol="0">
            <a:spAutoFit/>
          </a:bodyPr>
          <a:lstStyle/>
          <a:p>
            <a:pPr algn="ctr"/>
            <a:r>
              <a:rPr lang="en-US" sz="1400" dirty="0">
                <a:latin typeface="Aptos" panose="020B0004020202020204" pitchFamily="34" charset="0"/>
              </a:rPr>
              <a:t>Paper plates</a:t>
            </a:r>
          </a:p>
        </p:txBody>
      </p:sp>
      <p:pic>
        <p:nvPicPr>
          <p:cNvPr id="47" name="Picture 46">
            <a:extLst>
              <a:ext uri="{FF2B5EF4-FFF2-40B4-BE49-F238E27FC236}">
                <a16:creationId xmlns:a16="http://schemas.microsoft.com/office/drawing/2014/main" id="{5796DDA1-AFB5-E0C8-8DC0-54275C7F25A8}"/>
              </a:ext>
            </a:extLst>
          </p:cNvPr>
          <p:cNvPicPr>
            <a:picLocks noChangeAspect="1"/>
          </p:cNvPicPr>
          <p:nvPr/>
        </p:nvPicPr>
        <p:blipFill>
          <a:blip r:embed="rId11"/>
          <a:stretch>
            <a:fillRect/>
          </a:stretch>
        </p:blipFill>
        <p:spPr>
          <a:xfrm>
            <a:off x="7625524" y="4783729"/>
            <a:ext cx="1154782" cy="1526375"/>
          </a:xfrm>
          <a:prstGeom prst="rect">
            <a:avLst/>
          </a:prstGeom>
        </p:spPr>
      </p:pic>
      <p:sp>
        <p:nvSpPr>
          <p:cNvPr id="48" name="TextBox 47">
            <a:extLst>
              <a:ext uri="{FF2B5EF4-FFF2-40B4-BE49-F238E27FC236}">
                <a16:creationId xmlns:a16="http://schemas.microsoft.com/office/drawing/2014/main" id="{64B432A7-322F-939F-A27F-F8A2258DABF3}"/>
              </a:ext>
            </a:extLst>
          </p:cNvPr>
          <p:cNvSpPr txBox="1"/>
          <p:nvPr/>
        </p:nvSpPr>
        <p:spPr>
          <a:xfrm>
            <a:off x="7264049" y="6310353"/>
            <a:ext cx="1877731" cy="307777"/>
          </a:xfrm>
          <a:prstGeom prst="rect">
            <a:avLst/>
          </a:prstGeom>
          <a:noFill/>
        </p:spPr>
        <p:txBody>
          <a:bodyPr wrap="square" rtlCol="0">
            <a:spAutoFit/>
          </a:bodyPr>
          <a:lstStyle/>
          <a:p>
            <a:pPr algn="ctr"/>
            <a:r>
              <a:rPr lang="en-US" sz="1400" dirty="0">
                <a:latin typeface="Aptos" panose="020B0004020202020204" pitchFamily="34" charset="0"/>
              </a:rPr>
              <a:t>Sheetrock</a:t>
            </a:r>
          </a:p>
        </p:txBody>
      </p:sp>
      <p:pic>
        <p:nvPicPr>
          <p:cNvPr id="50" name="Picture 49">
            <a:extLst>
              <a:ext uri="{FF2B5EF4-FFF2-40B4-BE49-F238E27FC236}">
                <a16:creationId xmlns:a16="http://schemas.microsoft.com/office/drawing/2014/main" id="{E71C54A3-8F67-B998-4518-78538A2DF608}"/>
              </a:ext>
            </a:extLst>
          </p:cNvPr>
          <p:cNvPicPr>
            <a:picLocks noChangeAspect="1"/>
          </p:cNvPicPr>
          <p:nvPr/>
        </p:nvPicPr>
        <p:blipFill>
          <a:blip r:embed="rId12"/>
          <a:stretch>
            <a:fillRect/>
          </a:stretch>
        </p:blipFill>
        <p:spPr>
          <a:xfrm>
            <a:off x="9550689" y="4871494"/>
            <a:ext cx="1550143" cy="1424655"/>
          </a:xfrm>
          <a:prstGeom prst="rect">
            <a:avLst/>
          </a:prstGeom>
        </p:spPr>
      </p:pic>
      <p:sp>
        <p:nvSpPr>
          <p:cNvPr id="51" name="TextBox 50">
            <a:extLst>
              <a:ext uri="{FF2B5EF4-FFF2-40B4-BE49-F238E27FC236}">
                <a16:creationId xmlns:a16="http://schemas.microsoft.com/office/drawing/2014/main" id="{BCDCD968-0B5B-756C-458D-5816DEEE9D9F}"/>
              </a:ext>
            </a:extLst>
          </p:cNvPr>
          <p:cNvSpPr txBox="1"/>
          <p:nvPr/>
        </p:nvSpPr>
        <p:spPr>
          <a:xfrm>
            <a:off x="9357507" y="6310104"/>
            <a:ext cx="1877731" cy="307777"/>
          </a:xfrm>
          <a:prstGeom prst="rect">
            <a:avLst/>
          </a:prstGeom>
          <a:noFill/>
        </p:spPr>
        <p:txBody>
          <a:bodyPr wrap="square" rtlCol="0">
            <a:spAutoFit/>
          </a:bodyPr>
          <a:lstStyle/>
          <a:p>
            <a:pPr algn="ctr"/>
            <a:r>
              <a:rPr lang="en-US" sz="1400" dirty="0">
                <a:latin typeface="Aptos" panose="020B0004020202020204" pitchFamily="34" charset="0"/>
              </a:rPr>
              <a:t>Countertop</a:t>
            </a:r>
          </a:p>
        </p:txBody>
      </p:sp>
    </p:spTree>
    <p:extLst>
      <p:ext uri="{BB962C8B-B14F-4D97-AF65-F5344CB8AC3E}">
        <p14:creationId xmlns:p14="http://schemas.microsoft.com/office/powerpoint/2010/main" val="1863468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CB3A2A-BA08-FCA2-37C6-2E1C88F4C334}"/>
              </a:ext>
            </a:extLst>
          </p:cNvPr>
          <p:cNvSpPr>
            <a:spLocks noGrp="1"/>
          </p:cNvSpPr>
          <p:nvPr>
            <p:ph type="title"/>
          </p:nvPr>
        </p:nvSpPr>
        <p:spPr>
          <a:xfrm>
            <a:off x="461177" y="187858"/>
            <a:ext cx="11257277" cy="624557"/>
          </a:xfrm>
        </p:spPr>
        <p:txBody>
          <a:bodyPr>
            <a:normAutofit/>
          </a:bodyPr>
          <a:lstStyle/>
          <a:p>
            <a:r>
              <a:rPr lang="en-US" dirty="0"/>
              <a:t>Magazines</a:t>
            </a:r>
          </a:p>
        </p:txBody>
      </p:sp>
      <p:sp>
        <p:nvSpPr>
          <p:cNvPr id="2" name="TextBox 1">
            <a:extLst>
              <a:ext uri="{FF2B5EF4-FFF2-40B4-BE49-F238E27FC236}">
                <a16:creationId xmlns:a16="http://schemas.microsoft.com/office/drawing/2014/main" id="{56E7A394-9C28-1021-8AF2-5AB4AE1D3CA9}"/>
              </a:ext>
            </a:extLst>
          </p:cNvPr>
          <p:cNvSpPr txBox="1"/>
          <p:nvPr/>
        </p:nvSpPr>
        <p:spPr>
          <a:xfrm>
            <a:off x="461178" y="1004183"/>
            <a:ext cx="1125727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ptos" panose="020B0004020202020204" pitchFamily="34" charset="0"/>
                <a:ea typeface="+mn-ea"/>
                <a:cs typeface="+mn-cs"/>
              </a:rPr>
              <a:t>The high clay content in magazines helps remove inks from paper, which can then be made into new paper products.</a:t>
            </a:r>
          </a:p>
        </p:txBody>
      </p:sp>
      <p:sp>
        <p:nvSpPr>
          <p:cNvPr id="9" name="Rectangle 8">
            <a:extLst>
              <a:ext uri="{FF2B5EF4-FFF2-40B4-BE49-F238E27FC236}">
                <a16:creationId xmlns:a16="http://schemas.microsoft.com/office/drawing/2014/main" id="{FA93FF36-8EE5-09F5-2386-F19A3DB59C65}"/>
              </a:ext>
            </a:extLst>
          </p:cNvPr>
          <p:cNvSpPr/>
          <p:nvPr/>
        </p:nvSpPr>
        <p:spPr>
          <a:xfrm>
            <a:off x="541659" y="2593119"/>
            <a:ext cx="3661973" cy="3041781"/>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tack of magazines">
            <a:extLst>
              <a:ext uri="{FF2B5EF4-FFF2-40B4-BE49-F238E27FC236}">
                <a16:creationId xmlns:a16="http://schemas.microsoft.com/office/drawing/2014/main" id="{DA8503F9-BFA9-D094-4ED6-28035F126D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1265" y="2790696"/>
            <a:ext cx="3301544" cy="2200491"/>
          </a:xfrm>
          <a:prstGeom prst="rect">
            <a:avLst/>
          </a:prstGeom>
        </p:spPr>
      </p:pic>
      <p:sp>
        <p:nvSpPr>
          <p:cNvPr id="13" name="TextBox 12">
            <a:extLst>
              <a:ext uri="{FF2B5EF4-FFF2-40B4-BE49-F238E27FC236}">
                <a16:creationId xmlns:a16="http://schemas.microsoft.com/office/drawing/2014/main" id="{3BEB2C75-3B07-2906-49B3-838B4DE1C0B9}"/>
              </a:ext>
            </a:extLst>
          </p:cNvPr>
          <p:cNvSpPr txBox="1"/>
          <p:nvPr/>
        </p:nvSpPr>
        <p:spPr>
          <a:xfrm>
            <a:off x="779173" y="5143767"/>
            <a:ext cx="3185727" cy="338554"/>
          </a:xfrm>
          <a:prstGeom prst="rect">
            <a:avLst/>
          </a:prstGeom>
          <a:noFill/>
        </p:spPr>
        <p:txBody>
          <a:bodyPr wrap="square" rtlCol="0">
            <a:spAutoFit/>
          </a:bodyPr>
          <a:lstStyle/>
          <a:p>
            <a:pPr algn="ctr"/>
            <a:r>
              <a:rPr lang="en-US" sz="1600" b="1" dirty="0">
                <a:latin typeface="Aptos" panose="020B0004020202020204" pitchFamily="34" charset="0"/>
              </a:rPr>
              <a:t>Magazines</a:t>
            </a:r>
          </a:p>
        </p:txBody>
      </p:sp>
      <p:sp>
        <p:nvSpPr>
          <p:cNvPr id="19" name="TextBox 18">
            <a:extLst>
              <a:ext uri="{FF2B5EF4-FFF2-40B4-BE49-F238E27FC236}">
                <a16:creationId xmlns:a16="http://schemas.microsoft.com/office/drawing/2014/main" id="{F5935AC0-67DD-240D-828D-868A89CBC69B}"/>
              </a:ext>
            </a:extLst>
          </p:cNvPr>
          <p:cNvSpPr txBox="1"/>
          <p:nvPr/>
        </p:nvSpPr>
        <p:spPr>
          <a:xfrm>
            <a:off x="4412830" y="3203404"/>
            <a:ext cx="1063463" cy="1862048"/>
          </a:xfrm>
          <a:prstGeom prst="rect">
            <a:avLst/>
          </a:prstGeom>
          <a:noFill/>
        </p:spPr>
        <p:txBody>
          <a:bodyPr wrap="square" rtlCol="0">
            <a:spAutoFit/>
          </a:bodyPr>
          <a:lstStyle/>
          <a:p>
            <a:r>
              <a:rPr lang="en-US" sz="11500" dirty="0">
                <a:latin typeface="Aptos" panose="020B0004020202020204" pitchFamily="34" charset="0"/>
              </a:rPr>
              <a:t>=</a:t>
            </a:r>
          </a:p>
        </p:txBody>
      </p:sp>
      <p:pic>
        <p:nvPicPr>
          <p:cNvPr id="33" name="Picture 32">
            <a:extLst>
              <a:ext uri="{FF2B5EF4-FFF2-40B4-BE49-F238E27FC236}">
                <a16:creationId xmlns:a16="http://schemas.microsoft.com/office/drawing/2014/main" id="{8B6D8D90-88DE-BF04-CCB0-1A0528E62016}"/>
              </a:ext>
            </a:extLst>
          </p:cNvPr>
          <p:cNvPicPr>
            <a:picLocks noChangeAspect="1"/>
          </p:cNvPicPr>
          <p:nvPr/>
        </p:nvPicPr>
        <p:blipFill>
          <a:blip r:embed="rId4"/>
          <a:stretch>
            <a:fillRect/>
          </a:stretch>
        </p:blipFill>
        <p:spPr>
          <a:xfrm>
            <a:off x="5924571" y="3001775"/>
            <a:ext cx="2449168" cy="1479313"/>
          </a:xfrm>
          <a:prstGeom prst="rect">
            <a:avLst/>
          </a:prstGeom>
        </p:spPr>
      </p:pic>
      <p:pic>
        <p:nvPicPr>
          <p:cNvPr id="37" name="Picture 36">
            <a:extLst>
              <a:ext uri="{FF2B5EF4-FFF2-40B4-BE49-F238E27FC236}">
                <a16:creationId xmlns:a16="http://schemas.microsoft.com/office/drawing/2014/main" id="{EB0FA14D-724C-05AF-1250-CC076FADA6BB}"/>
              </a:ext>
            </a:extLst>
          </p:cNvPr>
          <p:cNvPicPr>
            <a:picLocks noChangeAspect="1"/>
          </p:cNvPicPr>
          <p:nvPr/>
        </p:nvPicPr>
        <p:blipFill>
          <a:blip r:embed="rId5"/>
          <a:stretch>
            <a:fillRect/>
          </a:stretch>
        </p:blipFill>
        <p:spPr>
          <a:xfrm>
            <a:off x="8818554" y="3048428"/>
            <a:ext cx="2088255" cy="1469945"/>
          </a:xfrm>
          <a:prstGeom prst="rect">
            <a:avLst/>
          </a:prstGeom>
        </p:spPr>
      </p:pic>
      <p:sp>
        <p:nvSpPr>
          <p:cNvPr id="41" name="TextBox 40">
            <a:extLst>
              <a:ext uri="{FF2B5EF4-FFF2-40B4-BE49-F238E27FC236}">
                <a16:creationId xmlns:a16="http://schemas.microsoft.com/office/drawing/2014/main" id="{09CC0E35-6AFB-63D7-7B98-7DF1F6DDC3DE}"/>
              </a:ext>
            </a:extLst>
          </p:cNvPr>
          <p:cNvSpPr txBox="1"/>
          <p:nvPr/>
        </p:nvSpPr>
        <p:spPr>
          <a:xfrm>
            <a:off x="8818554" y="4490409"/>
            <a:ext cx="1877731" cy="307777"/>
          </a:xfrm>
          <a:prstGeom prst="rect">
            <a:avLst/>
          </a:prstGeom>
          <a:noFill/>
        </p:spPr>
        <p:txBody>
          <a:bodyPr wrap="square" rtlCol="0">
            <a:spAutoFit/>
          </a:bodyPr>
          <a:lstStyle/>
          <a:p>
            <a:pPr algn="ctr"/>
            <a:r>
              <a:rPr lang="en-US" sz="1400" dirty="0">
                <a:latin typeface="Aptos" panose="020B0004020202020204" pitchFamily="34" charset="0"/>
              </a:rPr>
              <a:t>New newspaper</a:t>
            </a:r>
          </a:p>
        </p:txBody>
      </p:sp>
      <p:sp>
        <p:nvSpPr>
          <p:cNvPr id="42" name="TextBox 41">
            <a:extLst>
              <a:ext uri="{FF2B5EF4-FFF2-40B4-BE49-F238E27FC236}">
                <a16:creationId xmlns:a16="http://schemas.microsoft.com/office/drawing/2014/main" id="{6D128749-0BEB-15CB-5EA0-019928E93CF0}"/>
              </a:ext>
            </a:extLst>
          </p:cNvPr>
          <p:cNvSpPr txBox="1"/>
          <p:nvPr/>
        </p:nvSpPr>
        <p:spPr>
          <a:xfrm>
            <a:off x="5942698" y="4479782"/>
            <a:ext cx="2302884" cy="307777"/>
          </a:xfrm>
          <a:prstGeom prst="rect">
            <a:avLst/>
          </a:prstGeom>
          <a:noFill/>
        </p:spPr>
        <p:txBody>
          <a:bodyPr wrap="square" rtlCol="0">
            <a:spAutoFit/>
          </a:bodyPr>
          <a:lstStyle/>
          <a:p>
            <a:pPr algn="ctr"/>
            <a:r>
              <a:rPr lang="en-US" sz="1400" dirty="0">
                <a:latin typeface="Aptos" panose="020B0004020202020204" pitchFamily="34" charset="0"/>
              </a:rPr>
              <a:t>Paperboard packaging</a:t>
            </a:r>
          </a:p>
        </p:txBody>
      </p:sp>
    </p:spTree>
    <p:extLst>
      <p:ext uri="{BB962C8B-B14F-4D97-AF65-F5344CB8AC3E}">
        <p14:creationId xmlns:p14="http://schemas.microsoft.com/office/powerpoint/2010/main" val="712707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CB3A2A-BA08-FCA2-37C6-2E1C88F4C334}"/>
              </a:ext>
            </a:extLst>
          </p:cNvPr>
          <p:cNvSpPr>
            <a:spLocks noGrp="1"/>
          </p:cNvSpPr>
          <p:nvPr>
            <p:ph type="title"/>
          </p:nvPr>
        </p:nvSpPr>
        <p:spPr>
          <a:xfrm>
            <a:off x="461177" y="187858"/>
            <a:ext cx="11257277" cy="624557"/>
          </a:xfrm>
        </p:spPr>
        <p:txBody>
          <a:bodyPr>
            <a:normAutofit/>
          </a:bodyPr>
          <a:lstStyle/>
          <a:p>
            <a:r>
              <a:rPr lang="en-US" dirty="0"/>
              <a:t>Paperboard / Mixed Paper</a:t>
            </a:r>
          </a:p>
        </p:txBody>
      </p:sp>
      <p:sp>
        <p:nvSpPr>
          <p:cNvPr id="2" name="TextBox 1">
            <a:extLst>
              <a:ext uri="{FF2B5EF4-FFF2-40B4-BE49-F238E27FC236}">
                <a16:creationId xmlns:a16="http://schemas.microsoft.com/office/drawing/2014/main" id="{56E7A394-9C28-1021-8AF2-5AB4AE1D3CA9}"/>
              </a:ext>
            </a:extLst>
          </p:cNvPr>
          <p:cNvSpPr txBox="1"/>
          <p:nvPr/>
        </p:nvSpPr>
        <p:spPr>
          <a:xfrm>
            <a:off x="461178" y="1004183"/>
            <a:ext cx="112572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ptos" panose="020B0004020202020204" pitchFamily="34" charset="0"/>
                <a:ea typeface="+mn-ea"/>
                <a:cs typeface="+mn-cs"/>
              </a:rPr>
              <a:t>Paperboard is often used to make containers like cereal boxes, shoe boxes, and pasta boxes.</a:t>
            </a:r>
          </a:p>
        </p:txBody>
      </p:sp>
      <p:sp>
        <p:nvSpPr>
          <p:cNvPr id="9" name="Rectangle 8">
            <a:extLst>
              <a:ext uri="{FF2B5EF4-FFF2-40B4-BE49-F238E27FC236}">
                <a16:creationId xmlns:a16="http://schemas.microsoft.com/office/drawing/2014/main" id="{FA93FF36-8EE5-09F5-2386-F19A3DB59C65}"/>
              </a:ext>
            </a:extLst>
          </p:cNvPr>
          <p:cNvSpPr/>
          <p:nvPr/>
        </p:nvSpPr>
        <p:spPr>
          <a:xfrm>
            <a:off x="541659" y="2593119"/>
            <a:ext cx="3661973" cy="3041781"/>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5935AC0-67DD-240D-828D-868A89CBC69B}"/>
              </a:ext>
            </a:extLst>
          </p:cNvPr>
          <p:cNvSpPr txBox="1"/>
          <p:nvPr/>
        </p:nvSpPr>
        <p:spPr>
          <a:xfrm>
            <a:off x="4412830" y="3203404"/>
            <a:ext cx="1063463" cy="1862048"/>
          </a:xfrm>
          <a:prstGeom prst="rect">
            <a:avLst/>
          </a:prstGeom>
          <a:noFill/>
        </p:spPr>
        <p:txBody>
          <a:bodyPr wrap="square" rtlCol="0">
            <a:spAutoFit/>
          </a:bodyPr>
          <a:lstStyle/>
          <a:p>
            <a:r>
              <a:rPr lang="en-US" sz="11500" dirty="0">
                <a:latin typeface="Aptos" panose="020B0004020202020204" pitchFamily="34" charset="0"/>
              </a:rPr>
              <a:t>=</a:t>
            </a:r>
          </a:p>
        </p:txBody>
      </p:sp>
      <p:pic>
        <p:nvPicPr>
          <p:cNvPr id="33" name="Picture 32">
            <a:extLst>
              <a:ext uri="{FF2B5EF4-FFF2-40B4-BE49-F238E27FC236}">
                <a16:creationId xmlns:a16="http://schemas.microsoft.com/office/drawing/2014/main" id="{8B6D8D90-88DE-BF04-CCB0-1A0528E62016}"/>
              </a:ext>
            </a:extLst>
          </p:cNvPr>
          <p:cNvPicPr>
            <a:picLocks noChangeAspect="1"/>
          </p:cNvPicPr>
          <p:nvPr/>
        </p:nvPicPr>
        <p:blipFill>
          <a:blip r:embed="rId3"/>
          <a:stretch>
            <a:fillRect/>
          </a:stretch>
        </p:blipFill>
        <p:spPr>
          <a:xfrm>
            <a:off x="5352536" y="2085189"/>
            <a:ext cx="2449168" cy="1479313"/>
          </a:xfrm>
          <a:prstGeom prst="rect">
            <a:avLst/>
          </a:prstGeom>
        </p:spPr>
      </p:pic>
      <p:sp>
        <p:nvSpPr>
          <p:cNvPr id="42" name="TextBox 41">
            <a:extLst>
              <a:ext uri="{FF2B5EF4-FFF2-40B4-BE49-F238E27FC236}">
                <a16:creationId xmlns:a16="http://schemas.microsoft.com/office/drawing/2014/main" id="{6D128749-0BEB-15CB-5EA0-019928E93CF0}"/>
              </a:ext>
            </a:extLst>
          </p:cNvPr>
          <p:cNvSpPr txBox="1"/>
          <p:nvPr/>
        </p:nvSpPr>
        <p:spPr>
          <a:xfrm>
            <a:off x="5370663" y="3563196"/>
            <a:ext cx="2302884" cy="307777"/>
          </a:xfrm>
          <a:prstGeom prst="rect">
            <a:avLst/>
          </a:prstGeom>
          <a:noFill/>
        </p:spPr>
        <p:txBody>
          <a:bodyPr wrap="square" rtlCol="0">
            <a:spAutoFit/>
          </a:bodyPr>
          <a:lstStyle/>
          <a:p>
            <a:pPr algn="ctr"/>
            <a:r>
              <a:rPr lang="en-US" sz="1400" dirty="0">
                <a:latin typeface="Aptos" panose="020B0004020202020204" pitchFamily="34" charset="0"/>
              </a:rPr>
              <a:t>New paperboard packaging</a:t>
            </a:r>
          </a:p>
        </p:txBody>
      </p:sp>
      <p:sp>
        <p:nvSpPr>
          <p:cNvPr id="7" name="TextBox 6">
            <a:extLst>
              <a:ext uri="{FF2B5EF4-FFF2-40B4-BE49-F238E27FC236}">
                <a16:creationId xmlns:a16="http://schemas.microsoft.com/office/drawing/2014/main" id="{F2AC9B25-93C6-58C6-3F89-849AF62F0E11}"/>
              </a:ext>
            </a:extLst>
          </p:cNvPr>
          <p:cNvSpPr txBox="1"/>
          <p:nvPr/>
        </p:nvSpPr>
        <p:spPr>
          <a:xfrm>
            <a:off x="7819831" y="3506102"/>
            <a:ext cx="2302884" cy="307777"/>
          </a:xfrm>
          <a:prstGeom prst="rect">
            <a:avLst/>
          </a:prstGeom>
          <a:noFill/>
        </p:spPr>
        <p:txBody>
          <a:bodyPr wrap="square" rtlCol="0">
            <a:spAutoFit/>
          </a:bodyPr>
          <a:lstStyle/>
          <a:p>
            <a:pPr algn="ctr"/>
            <a:r>
              <a:rPr lang="en-US" sz="1400" dirty="0">
                <a:latin typeface="Aptos" panose="020B0004020202020204" pitchFamily="34" charset="0"/>
              </a:rPr>
              <a:t>Paper towel rolls</a:t>
            </a:r>
          </a:p>
        </p:txBody>
      </p:sp>
      <p:pic>
        <p:nvPicPr>
          <p:cNvPr id="8" name="Picture 7">
            <a:extLst>
              <a:ext uri="{FF2B5EF4-FFF2-40B4-BE49-F238E27FC236}">
                <a16:creationId xmlns:a16="http://schemas.microsoft.com/office/drawing/2014/main" id="{852F606F-B0FF-7A9E-4358-E200A2559C9F}"/>
              </a:ext>
            </a:extLst>
          </p:cNvPr>
          <p:cNvPicPr>
            <a:picLocks noChangeAspect="1"/>
          </p:cNvPicPr>
          <p:nvPr/>
        </p:nvPicPr>
        <p:blipFill>
          <a:blip r:embed="rId4"/>
          <a:stretch>
            <a:fillRect/>
          </a:stretch>
        </p:blipFill>
        <p:spPr>
          <a:xfrm>
            <a:off x="8125413" y="2626763"/>
            <a:ext cx="1997302" cy="783472"/>
          </a:xfrm>
          <a:prstGeom prst="rect">
            <a:avLst/>
          </a:prstGeom>
        </p:spPr>
      </p:pic>
      <p:pic>
        <p:nvPicPr>
          <p:cNvPr id="11" name="Picture 10">
            <a:extLst>
              <a:ext uri="{FF2B5EF4-FFF2-40B4-BE49-F238E27FC236}">
                <a16:creationId xmlns:a16="http://schemas.microsoft.com/office/drawing/2014/main" id="{9CEA243D-79D4-F56C-6249-89070635C427}"/>
              </a:ext>
            </a:extLst>
          </p:cNvPr>
          <p:cNvPicPr>
            <a:picLocks noChangeAspect="1"/>
          </p:cNvPicPr>
          <p:nvPr/>
        </p:nvPicPr>
        <p:blipFill>
          <a:blip r:embed="rId5"/>
          <a:stretch>
            <a:fillRect/>
          </a:stretch>
        </p:blipFill>
        <p:spPr>
          <a:xfrm>
            <a:off x="6865360" y="4055077"/>
            <a:ext cx="2671615" cy="1612978"/>
          </a:xfrm>
          <a:prstGeom prst="rect">
            <a:avLst/>
          </a:prstGeom>
        </p:spPr>
      </p:pic>
      <p:sp>
        <p:nvSpPr>
          <p:cNvPr id="14" name="TextBox 13">
            <a:extLst>
              <a:ext uri="{FF2B5EF4-FFF2-40B4-BE49-F238E27FC236}">
                <a16:creationId xmlns:a16="http://schemas.microsoft.com/office/drawing/2014/main" id="{2C984ED4-71D7-DC55-9E3C-7EA1A23C85ED}"/>
              </a:ext>
            </a:extLst>
          </p:cNvPr>
          <p:cNvSpPr txBox="1"/>
          <p:nvPr/>
        </p:nvSpPr>
        <p:spPr>
          <a:xfrm>
            <a:off x="6973971" y="5668055"/>
            <a:ext cx="2302884" cy="523220"/>
          </a:xfrm>
          <a:prstGeom prst="rect">
            <a:avLst/>
          </a:prstGeom>
          <a:noFill/>
        </p:spPr>
        <p:txBody>
          <a:bodyPr wrap="square" rtlCol="0">
            <a:spAutoFit/>
          </a:bodyPr>
          <a:lstStyle/>
          <a:p>
            <a:pPr algn="ctr"/>
            <a:r>
              <a:rPr lang="en-US" sz="1400" dirty="0">
                <a:latin typeface="Aptos" panose="020B0004020202020204" pitchFamily="34" charset="0"/>
              </a:rPr>
              <a:t>Paper backing on roofing shingles</a:t>
            </a:r>
          </a:p>
        </p:txBody>
      </p:sp>
      <p:sp>
        <p:nvSpPr>
          <p:cNvPr id="15" name="TextBox 14">
            <a:extLst>
              <a:ext uri="{FF2B5EF4-FFF2-40B4-BE49-F238E27FC236}">
                <a16:creationId xmlns:a16="http://schemas.microsoft.com/office/drawing/2014/main" id="{E83E5953-2DF5-4AA5-7174-8B20E1680FBB}"/>
              </a:ext>
            </a:extLst>
          </p:cNvPr>
          <p:cNvSpPr txBox="1"/>
          <p:nvPr/>
        </p:nvSpPr>
        <p:spPr>
          <a:xfrm>
            <a:off x="541659" y="5143767"/>
            <a:ext cx="3661973" cy="338554"/>
          </a:xfrm>
          <a:prstGeom prst="rect">
            <a:avLst/>
          </a:prstGeom>
          <a:noFill/>
        </p:spPr>
        <p:txBody>
          <a:bodyPr wrap="square" rtlCol="0">
            <a:spAutoFit/>
          </a:bodyPr>
          <a:lstStyle/>
          <a:p>
            <a:pPr algn="ctr"/>
            <a:r>
              <a:rPr lang="en-US" sz="1600" b="1" dirty="0">
                <a:latin typeface="Aptos" panose="020B0004020202020204" pitchFamily="34" charset="0"/>
              </a:rPr>
              <a:t>Paperboard (pasta boxes, mail, etc.)  </a:t>
            </a:r>
          </a:p>
        </p:txBody>
      </p:sp>
      <p:pic>
        <p:nvPicPr>
          <p:cNvPr id="16" name="Picture 15">
            <a:extLst>
              <a:ext uri="{FF2B5EF4-FFF2-40B4-BE49-F238E27FC236}">
                <a16:creationId xmlns:a16="http://schemas.microsoft.com/office/drawing/2014/main" id="{DCC86E9A-C3FE-D8C8-F8E9-ECC5179C6EA0}"/>
              </a:ext>
            </a:extLst>
          </p:cNvPr>
          <p:cNvPicPr>
            <a:picLocks noChangeAspect="1"/>
          </p:cNvPicPr>
          <p:nvPr/>
        </p:nvPicPr>
        <p:blipFill>
          <a:blip r:embed="rId6"/>
          <a:stretch>
            <a:fillRect/>
          </a:stretch>
        </p:blipFill>
        <p:spPr>
          <a:xfrm>
            <a:off x="498231" y="2493814"/>
            <a:ext cx="3810000" cy="2657475"/>
          </a:xfrm>
          <a:prstGeom prst="rect">
            <a:avLst/>
          </a:prstGeom>
        </p:spPr>
      </p:pic>
    </p:spTree>
    <p:extLst>
      <p:ext uri="{BB962C8B-B14F-4D97-AF65-F5344CB8AC3E}">
        <p14:creationId xmlns:p14="http://schemas.microsoft.com/office/powerpoint/2010/main" val="4280653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CB3A2A-BA08-FCA2-37C6-2E1C88F4C334}"/>
              </a:ext>
            </a:extLst>
          </p:cNvPr>
          <p:cNvSpPr>
            <a:spLocks noGrp="1"/>
          </p:cNvSpPr>
          <p:nvPr>
            <p:ph type="title"/>
          </p:nvPr>
        </p:nvSpPr>
        <p:spPr>
          <a:xfrm>
            <a:off x="461177" y="187858"/>
            <a:ext cx="11257277" cy="624557"/>
          </a:xfrm>
        </p:spPr>
        <p:txBody>
          <a:bodyPr>
            <a:normAutofit/>
          </a:bodyPr>
          <a:lstStyle/>
          <a:p>
            <a:r>
              <a:rPr lang="en-US" dirty="0"/>
              <a:t>Corrugated Cardboard</a:t>
            </a:r>
          </a:p>
        </p:txBody>
      </p:sp>
      <p:sp>
        <p:nvSpPr>
          <p:cNvPr id="2" name="TextBox 1">
            <a:extLst>
              <a:ext uri="{FF2B5EF4-FFF2-40B4-BE49-F238E27FC236}">
                <a16:creationId xmlns:a16="http://schemas.microsoft.com/office/drawing/2014/main" id="{56E7A394-9C28-1021-8AF2-5AB4AE1D3CA9}"/>
              </a:ext>
            </a:extLst>
          </p:cNvPr>
          <p:cNvSpPr txBox="1"/>
          <p:nvPr/>
        </p:nvSpPr>
        <p:spPr>
          <a:xfrm>
            <a:off x="461178" y="1004183"/>
            <a:ext cx="112572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ptos" panose="020B0004020202020204" pitchFamily="34" charset="0"/>
                <a:ea typeface="+mn-ea"/>
                <a:cs typeface="+mn-cs"/>
              </a:rPr>
              <a:t>Recycled cardboard is frequently used to make new cardboard products</a:t>
            </a:r>
          </a:p>
        </p:txBody>
      </p:sp>
      <p:sp>
        <p:nvSpPr>
          <p:cNvPr id="9" name="Rectangle 8">
            <a:extLst>
              <a:ext uri="{FF2B5EF4-FFF2-40B4-BE49-F238E27FC236}">
                <a16:creationId xmlns:a16="http://schemas.microsoft.com/office/drawing/2014/main" id="{FA93FF36-8EE5-09F5-2386-F19A3DB59C65}"/>
              </a:ext>
            </a:extLst>
          </p:cNvPr>
          <p:cNvSpPr/>
          <p:nvPr/>
        </p:nvSpPr>
        <p:spPr>
          <a:xfrm>
            <a:off x="541659" y="2593119"/>
            <a:ext cx="3661973" cy="3041781"/>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5935AC0-67DD-240D-828D-868A89CBC69B}"/>
              </a:ext>
            </a:extLst>
          </p:cNvPr>
          <p:cNvSpPr txBox="1"/>
          <p:nvPr/>
        </p:nvSpPr>
        <p:spPr>
          <a:xfrm>
            <a:off x="4412830" y="3203404"/>
            <a:ext cx="1063463" cy="1862048"/>
          </a:xfrm>
          <a:prstGeom prst="rect">
            <a:avLst/>
          </a:prstGeom>
          <a:noFill/>
        </p:spPr>
        <p:txBody>
          <a:bodyPr wrap="square" rtlCol="0">
            <a:spAutoFit/>
          </a:bodyPr>
          <a:lstStyle/>
          <a:p>
            <a:r>
              <a:rPr lang="en-US" sz="11500" dirty="0">
                <a:latin typeface="Aptos" panose="020B0004020202020204" pitchFamily="34" charset="0"/>
              </a:rPr>
              <a:t>=</a:t>
            </a:r>
          </a:p>
        </p:txBody>
      </p:sp>
      <p:pic>
        <p:nvPicPr>
          <p:cNvPr id="33" name="Picture 32">
            <a:extLst>
              <a:ext uri="{FF2B5EF4-FFF2-40B4-BE49-F238E27FC236}">
                <a16:creationId xmlns:a16="http://schemas.microsoft.com/office/drawing/2014/main" id="{8B6D8D90-88DE-BF04-CCB0-1A0528E62016}"/>
              </a:ext>
            </a:extLst>
          </p:cNvPr>
          <p:cNvPicPr>
            <a:picLocks noChangeAspect="1"/>
          </p:cNvPicPr>
          <p:nvPr/>
        </p:nvPicPr>
        <p:blipFill>
          <a:blip r:embed="rId3"/>
          <a:stretch>
            <a:fillRect/>
          </a:stretch>
        </p:blipFill>
        <p:spPr>
          <a:xfrm>
            <a:off x="5397802" y="3071686"/>
            <a:ext cx="2449168" cy="1479313"/>
          </a:xfrm>
          <a:prstGeom prst="rect">
            <a:avLst/>
          </a:prstGeom>
        </p:spPr>
      </p:pic>
      <p:sp>
        <p:nvSpPr>
          <p:cNvPr id="42" name="TextBox 41">
            <a:extLst>
              <a:ext uri="{FF2B5EF4-FFF2-40B4-BE49-F238E27FC236}">
                <a16:creationId xmlns:a16="http://schemas.microsoft.com/office/drawing/2014/main" id="{6D128749-0BEB-15CB-5EA0-019928E93CF0}"/>
              </a:ext>
            </a:extLst>
          </p:cNvPr>
          <p:cNvSpPr txBox="1"/>
          <p:nvPr/>
        </p:nvSpPr>
        <p:spPr>
          <a:xfrm>
            <a:off x="5415931" y="4549693"/>
            <a:ext cx="2302884" cy="307777"/>
          </a:xfrm>
          <a:prstGeom prst="rect">
            <a:avLst/>
          </a:prstGeom>
          <a:noFill/>
        </p:spPr>
        <p:txBody>
          <a:bodyPr wrap="square" rtlCol="0">
            <a:spAutoFit/>
          </a:bodyPr>
          <a:lstStyle/>
          <a:p>
            <a:pPr algn="ctr"/>
            <a:r>
              <a:rPr lang="en-US" sz="1400" dirty="0">
                <a:latin typeface="Aptos" panose="020B0004020202020204" pitchFamily="34" charset="0"/>
              </a:rPr>
              <a:t>Paperboard packaging</a:t>
            </a:r>
          </a:p>
        </p:txBody>
      </p:sp>
      <p:pic>
        <p:nvPicPr>
          <p:cNvPr id="6" name="Picture 5" descr="Brown paper bag on plain background">
            <a:extLst>
              <a:ext uri="{FF2B5EF4-FFF2-40B4-BE49-F238E27FC236}">
                <a16:creationId xmlns:a16="http://schemas.microsoft.com/office/drawing/2014/main" id="{5342E57F-BED3-8008-909D-163F6B5E6655}"/>
              </a:ext>
            </a:extLst>
          </p:cNvPr>
          <p:cNvPicPr>
            <a:picLocks noChangeAspect="1"/>
          </p:cNvPicPr>
          <p:nvPr/>
        </p:nvPicPr>
        <p:blipFill>
          <a:blip r:embed="rId4">
            <a:extLst>
              <a:ext uri="{28A0092B-C50C-407E-A947-70E740481C1C}">
                <a14:useLocalDpi xmlns:a14="http://schemas.microsoft.com/office/drawing/2010/main" val="0"/>
              </a:ext>
            </a:extLst>
          </a:blip>
          <a:srcRect l="41435" t="7657" r="17469" b="2740"/>
          <a:stretch/>
        </p:blipFill>
        <p:spPr>
          <a:xfrm>
            <a:off x="8138730" y="2334889"/>
            <a:ext cx="1519985" cy="2209187"/>
          </a:xfrm>
          <a:prstGeom prst="rect">
            <a:avLst/>
          </a:prstGeom>
        </p:spPr>
      </p:pic>
      <p:sp>
        <p:nvSpPr>
          <p:cNvPr id="10" name="TextBox 9">
            <a:extLst>
              <a:ext uri="{FF2B5EF4-FFF2-40B4-BE49-F238E27FC236}">
                <a16:creationId xmlns:a16="http://schemas.microsoft.com/office/drawing/2014/main" id="{E3098443-B213-F4BF-6981-AC355B7FD6ED}"/>
              </a:ext>
            </a:extLst>
          </p:cNvPr>
          <p:cNvSpPr txBox="1"/>
          <p:nvPr/>
        </p:nvSpPr>
        <p:spPr>
          <a:xfrm>
            <a:off x="8138729" y="4528124"/>
            <a:ext cx="1519985" cy="307777"/>
          </a:xfrm>
          <a:prstGeom prst="rect">
            <a:avLst/>
          </a:prstGeom>
          <a:noFill/>
        </p:spPr>
        <p:txBody>
          <a:bodyPr wrap="square" rtlCol="0">
            <a:spAutoFit/>
          </a:bodyPr>
          <a:lstStyle/>
          <a:p>
            <a:pPr algn="ctr"/>
            <a:r>
              <a:rPr lang="en-US" sz="1400" dirty="0">
                <a:latin typeface="Aptos" panose="020B0004020202020204" pitchFamily="34" charset="0"/>
              </a:rPr>
              <a:t>Paper bags</a:t>
            </a:r>
          </a:p>
        </p:txBody>
      </p:sp>
      <p:sp>
        <p:nvSpPr>
          <p:cNvPr id="12" name="TextBox 11">
            <a:extLst>
              <a:ext uri="{FF2B5EF4-FFF2-40B4-BE49-F238E27FC236}">
                <a16:creationId xmlns:a16="http://schemas.microsoft.com/office/drawing/2014/main" id="{0437689E-8FB1-4AA3-2999-FCF291960C43}"/>
              </a:ext>
            </a:extLst>
          </p:cNvPr>
          <p:cNvSpPr txBox="1"/>
          <p:nvPr/>
        </p:nvSpPr>
        <p:spPr>
          <a:xfrm>
            <a:off x="744608" y="5143767"/>
            <a:ext cx="3277064" cy="338554"/>
          </a:xfrm>
          <a:prstGeom prst="rect">
            <a:avLst/>
          </a:prstGeom>
          <a:noFill/>
        </p:spPr>
        <p:txBody>
          <a:bodyPr wrap="square" rtlCol="0">
            <a:spAutoFit/>
          </a:bodyPr>
          <a:lstStyle/>
          <a:p>
            <a:pPr algn="ctr"/>
            <a:r>
              <a:rPr lang="en-US" sz="1600" b="1" dirty="0">
                <a:latin typeface="Aptos" panose="020B0004020202020204" pitchFamily="34" charset="0"/>
              </a:rPr>
              <a:t>Cardboard</a:t>
            </a:r>
          </a:p>
        </p:txBody>
      </p:sp>
      <p:pic>
        <p:nvPicPr>
          <p:cNvPr id="15" name="Picture 14">
            <a:extLst>
              <a:ext uri="{FF2B5EF4-FFF2-40B4-BE49-F238E27FC236}">
                <a16:creationId xmlns:a16="http://schemas.microsoft.com/office/drawing/2014/main" id="{EDAEEDA9-A18A-15D3-0CB4-2DD32558E0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4608" y="2824845"/>
            <a:ext cx="3277064" cy="2194462"/>
          </a:xfrm>
          <a:prstGeom prst="rect">
            <a:avLst/>
          </a:prstGeom>
        </p:spPr>
      </p:pic>
      <p:pic>
        <p:nvPicPr>
          <p:cNvPr id="16" name="Picture 15">
            <a:extLst>
              <a:ext uri="{FF2B5EF4-FFF2-40B4-BE49-F238E27FC236}">
                <a16:creationId xmlns:a16="http://schemas.microsoft.com/office/drawing/2014/main" id="{CB8F3202-398B-78E6-B694-B7B18C039E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50474" y="3071686"/>
            <a:ext cx="2144957" cy="1436355"/>
          </a:xfrm>
          <a:prstGeom prst="rect">
            <a:avLst/>
          </a:prstGeom>
        </p:spPr>
      </p:pic>
      <p:sp>
        <p:nvSpPr>
          <p:cNvPr id="17" name="TextBox 16">
            <a:extLst>
              <a:ext uri="{FF2B5EF4-FFF2-40B4-BE49-F238E27FC236}">
                <a16:creationId xmlns:a16="http://schemas.microsoft.com/office/drawing/2014/main" id="{30F800DA-DEF3-4E91-A8F2-E4B2485BB0FC}"/>
              </a:ext>
            </a:extLst>
          </p:cNvPr>
          <p:cNvSpPr txBox="1"/>
          <p:nvPr/>
        </p:nvSpPr>
        <p:spPr>
          <a:xfrm>
            <a:off x="10243737" y="4536176"/>
            <a:ext cx="1519985" cy="307777"/>
          </a:xfrm>
          <a:prstGeom prst="rect">
            <a:avLst/>
          </a:prstGeom>
          <a:noFill/>
        </p:spPr>
        <p:txBody>
          <a:bodyPr wrap="square" rtlCol="0">
            <a:spAutoFit/>
          </a:bodyPr>
          <a:lstStyle/>
          <a:p>
            <a:pPr algn="ctr"/>
            <a:r>
              <a:rPr lang="en-US" sz="1400" dirty="0">
                <a:latin typeface="Aptos" panose="020B0004020202020204" pitchFamily="34" charset="0"/>
              </a:rPr>
              <a:t>New cardboard</a:t>
            </a:r>
          </a:p>
        </p:txBody>
      </p:sp>
    </p:spTree>
    <p:extLst>
      <p:ext uri="{BB962C8B-B14F-4D97-AF65-F5344CB8AC3E}">
        <p14:creationId xmlns:p14="http://schemas.microsoft.com/office/powerpoint/2010/main" val="957317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CB3A2A-BA08-FCA2-37C6-2E1C88F4C334}"/>
              </a:ext>
            </a:extLst>
          </p:cNvPr>
          <p:cNvSpPr>
            <a:spLocks noGrp="1"/>
          </p:cNvSpPr>
          <p:nvPr>
            <p:ph type="title"/>
          </p:nvPr>
        </p:nvSpPr>
        <p:spPr>
          <a:xfrm>
            <a:off x="461177" y="187858"/>
            <a:ext cx="11257277" cy="624557"/>
          </a:xfrm>
        </p:spPr>
        <p:txBody>
          <a:bodyPr>
            <a:normAutofit/>
          </a:bodyPr>
          <a:lstStyle/>
          <a:p>
            <a:r>
              <a:rPr lang="en-US" dirty="0"/>
              <a:t>Office Paper</a:t>
            </a:r>
          </a:p>
        </p:txBody>
      </p:sp>
      <p:sp>
        <p:nvSpPr>
          <p:cNvPr id="2" name="TextBox 1">
            <a:extLst>
              <a:ext uri="{FF2B5EF4-FFF2-40B4-BE49-F238E27FC236}">
                <a16:creationId xmlns:a16="http://schemas.microsoft.com/office/drawing/2014/main" id="{56E7A394-9C28-1021-8AF2-5AB4AE1D3CA9}"/>
              </a:ext>
            </a:extLst>
          </p:cNvPr>
          <p:cNvSpPr txBox="1"/>
          <p:nvPr/>
        </p:nvSpPr>
        <p:spPr>
          <a:xfrm>
            <a:off x="461178" y="1004183"/>
            <a:ext cx="1125727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ptos" panose="020B0004020202020204" pitchFamily="34" charset="0"/>
              </a:rPr>
              <a:t>Office paper can be recycled into new office paper or other paper products such as paper towels, napkins, and toilet paper.</a:t>
            </a:r>
            <a:endParaRPr kumimoji="0" lang="en-US" sz="1800" b="0" i="0" u="none" strike="noStrike" kern="1200" cap="none" spc="0" normalizeH="0" baseline="0" noProof="0" dirty="0">
              <a:ln>
                <a:noFill/>
              </a:ln>
              <a:effectLst/>
              <a:uLnTx/>
              <a:uFillTx/>
              <a:latin typeface="Aptos" panose="020B0004020202020204" pitchFamily="34" charset="0"/>
              <a:ea typeface="+mn-ea"/>
              <a:cs typeface="+mn-cs"/>
            </a:endParaRPr>
          </a:p>
        </p:txBody>
      </p:sp>
      <p:sp>
        <p:nvSpPr>
          <p:cNvPr id="9" name="Rectangle 8">
            <a:extLst>
              <a:ext uri="{FF2B5EF4-FFF2-40B4-BE49-F238E27FC236}">
                <a16:creationId xmlns:a16="http://schemas.microsoft.com/office/drawing/2014/main" id="{FA93FF36-8EE5-09F5-2386-F19A3DB59C65}"/>
              </a:ext>
            </a:extLst>
          </p:cNvPr>
          <p:cNvSpPr/>
          <p:nvPr/>
        </p:nvSpPr>
        <p:spPr>
          <a:xfrm>
            <a:off x="541659" y="2593119"/>
            <a:ext cx="3661973" cy="3041781"/>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5935AC0-67DD-240D-828D-868A89CBC69B}"/>
              </a:ext>
            </a:extLst>
          </p:cNvPr>
          <p:cNvSpPr txBox="1"/>
          <p:nvPr/>
        </p:nvSpPr>
        <p:spPr>
          <a:xfrm>
            <a:off x="4412830" y="3203404"/>
            <a:ext cx="1063463" cy="1862048"/>
          </a:xfrm>
          <a:prstGeom prst="rect">
            <a:avLst/>
          </a:prstGeom>
          <a:noFill/>
        </p:spPr>
        <p:txBody>
          <a:bodyPr wrap="square" rtlCol="0">
            <a:spAutoFit/>
          </a:bodyPr>
          <a:lstStyle/>
          <a:p>
            <a:r>
              <a:rPr lang="en-US" sz="11500" dirty="0">
                <a:latin typeface="Aptos" panose="020B0004020202020204" pitchFamily="34" charset="0"/>
              </a:rPr>
              <a:t>=</a:t>
            </a:r>
          </a:p>
        </p:txBody>
      </p:sp>
      <p:pic>
        <p:nvPicPr>
          <p:cNvPr id="33" name="Picture 32">
            <a:extLst>
              <a:ext uri="{FF2B5EF4-FFF2-40B4-BE49-F238E27FC236}">
                <a16:creationId xmlns:a16="http://schemas.microsoft.com/office/drawing/2014/main" id="{8B6D8D90-88DE-BF04-CCB0-1A0528E620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89198" y="1972873"/>
            <a:ext cx="1479313" cy="1479313"/>
          </a:xfrm>
          <a:prstGeom prst="rect">
            <a:avLst/>
          </a:prstGeom>
        </p:spPr>
      </p:pic>
      <p:sp>
        <p:nvSpPr>
          <p:cNvPr id="42" name="TextBox 41">
            <a:extLst>
              <a:ext uri="{FF2B5EF4-FFF2-40B4-BE49-F238E27FC236}">
                <a16:creationId xmlns:a16="http://schemas.microsoft.com/office/drawing/2014/main" id="{6D128749-0BEB-15CB-5EA0-019928E93CF0}"/>
              </a:ext>
            </a:extLst>
          </p:cNvPr>
          <p:cNvSpPr txBox="1"/>
          <p:nvPr/>
        </p:nvSpPr>
        <p:spPr>
          <a:xfrm>
            <a:off x="5496858" y="3471284"/>
            <a:ext cx="1663995" cy="307777"/>
          </a:xfrm>
          <a:prstGeom prst="rect">
            <a:avLst/>
          </a:prstGeom>
          <a:noFill/>
        </p:spPr>
        <p:txBody>
          <a:bodyPr wrap="square" rtlCol="0">
            <a:spAutoFit/>
          </a:bodyPr>
          <a:lstStyle/>
          <a:p>
            <a:pPr algn="ctr"/>
            <a:r>
              <a:rPr lang="en-US" sz="1400" dirty="0">
                <a:latin typeface="Aptos" panose="020B0004020202020204" pitchFamily="34" charset="0"/>
              </a:rPr>
              <a:t>Tissues</a:t>
            </a:r>
          </a:p>
        </p:txBody>
      </p:sp>
      <p:sp>
        <p:nvSpPr>
          <p:cNvPr id="10" name="TextBox 9">
            <a:extLst>
              <a:ext uri="{FF2B5EF4-FFF2-40B4-BE49-F238E27FC236}">
                <a16:creationId xmlns:a16="http://schemas.microsoft.com/office/drawing/2014/main" id="{E3098443-B213-F4BF-6981-AC355B7FD6ED}"/>
              </a:ext>
            </a:extLst>
          </p:cNvPr>
          <p:cNvSpPr txBox="1"/>
          <p:nvPr/>
        </p:nvSpPr>
        <p:spPr>
          <a:xfrm>
            <a:off x="7702312" y="3548848"/>
            <a:ext cx="1519985" cy="307777"/>
          </a:xfrm>
          <a:prstGeom prst="rect">
            <a:avLst/>
          </a:prstGeom>
          <a:noFill/>
        </p:spPr>
        <p:txBody>
          <a:bodyPr wrap="square" rtlCol="0">
            <a:spAutoFit/>
          </a:bodyPr>
          <a:lstStyle/>
          <a:p>
            <a:pPr algn="ctr"/>
            <a:r>
              <a:rPr lang="en-US" sz="1400" dirty="0">
                <a:latin typeface="Aptos" panose="020B0004020202020204" pitchFamily="34" charset="0"/>
              </a:rPr>
              <a:t>Toilet paper</a:t>
            </a:r>
          </a:p>
        </p:txBody>
      </p:sp>
      <p:sp>
        <p:nvSpPr>
          <p:cNvPr id="12" name="TextBox 11">
            <a:extLst>
              <a:ext uri="{FF2B5EF4-FFF2-40B4-BE49-F238E27FC236}">
                <a16:creationId xmlns:a16="http://schemas.microsoft.com/office/drawing/2014/main" id="{0437689E-8FB1-4AA3-2999-FCF291960C43}"/>
              </a:ext>
            </a:extLst>
          </p:cNvPr>
          <p:cNvSpPr txBox="1"/>
          <p:nvPr/>
        </p:nvSpPr>
        <p:spPr>
          <a:xfrm>
            <a:off x="744608" y="5143767"/>
            <a:ext cx="3277064" cy="338554"/>
          </a:xfrm>
          <a:prstGeom prst="rect">
            <a:avLst/>
          </a:prstGeom>
          <a:noFill/>
        </p:spPr>
        <p:txBody>
          <a:bodyPr wrap="square" rtlCol="0">
            <a:spAutoFit/>
          </a:bodyPr>
          <a:lstStyle/>
          <a:p>
            <a:pPr algn="ctr"/>
            <a:r>
              <a:rPr lang="en-US" sz="1600" b="1" dirty="0">
                <a:latin typeface="Aptos" panose="020B0004020202020204" pitchFamily="34" charset="0"/>
              </a:rPr>
              <a:t>Office Paper</a:t>
            </a:r>
          </a:p>
        </p:txBody>
      </p:sp>
      <p:pic>
        <p:nvPicPr>
          <p:cNvPr id="15" name="Picture 14">
            <a:extLst>
              <a:ext uri="{FF2B5EF4-FFF2-40B4-BE49-F238E27FC236}">
                <a16:creationId xmlns:a16="http://schemas.microsoft.com/office/drawing/2014/main" id="{EDAEEDA9-A18A-15D3-0CB4-2DD32558E0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4608" y="2857030"/>
            <a:ext cx="3277064" cy="2130091"/>
          </a:xfrm>
          <a:prstGeom prst="rect">
            <a:avLst/>
          </a:prstGeom>
        </p:spPr>
      </p:pic>
      <p:sp>
        <p:nvSpPr>
          <p:cNvPr id="17" name="TextBox 16">
            <a:extLst>
              <a:ext uri="{FF2B5EF4-FFF2-40B4-BE49-F238E27FC236}">
                <a16:creationId xmlns:a16="http://schemas.microsoft.com/office/drawing/2014/main" id="{30F800DA-DEF3-4E91-A8F2-E4B2485BB0FC}"/>
              </a:ext>
            </a:extLst>
          </p:cNvPr>
          <p:cNvSpPr txBox="1"/>
          <p:nvPr/>
        </p:nvSpPr>
        <p:spPr>
          <a:xfrm>
            <a:off x="9830850" y="3471283"/>
            <a:ext cx="1984725" cy="307777"/>
          </a:xfrm>
          <a:prstGeom prst="rect">
            <a:avLst/>
          </a:prstGeom>
          <a:noFill/>
        </p:spPr>
        <p:txBody>
          <a:bodyPr wrap="square" rtlCol="0">
            <a:spAutoFit/>
          </a:bodyPr>
          <a:lstStyle/>
          <a:p>
            <a:pPr algn="ctr"/>
            <a:r>
              <a:rPr lang="en-US" sz="1400" dirty="0">
                <a:latin typeface="Aptos" panose="020B0004020202020204" pitchFamily="34" charset="0"/>
              </a:rPr>
              <a:t>New computer paper</a:t>
            </a:r>
          </a:p>
        </p:txBody>
      </p:sp>
      <p:pic>
        <p:nvPicPr>
          <p:cNvPr id="8" name="Picture 7">
            <a:extLst>
              <a:ext uri="{FF2B5EF4-FFF2-40B4-BE49-F238E27FC236}">
                <a16:creationId xmlns:a16="http://schemas.microsoft.com/office/drawing/2014/main" id="{FDA09490-3E07-6CF7-3C68-AA9B4D67A608}"/>
              </a:ext>
            </a:extLst>
          </p:cNvPr>
          <p:cNvPicPr>
            <a:picLocks noChangeAspect="1"/>
          </p:cNvPicPr>
          <p:nvPr/>
        </p:nvPicPr>
        <p:blipFill>
          <a:blip r:embed="rId5"/>
          <a:stretch>
            <a:fillRect/>
          </a:stretch>
        </p:blipFill>
        <p:spPr>
          <a:xfrm>
            <a:off x="7503490" y="2072250"/>
            <a:ext cx="1984725" cy="1436355"/>
          </a:xfrm>
          <a:prstGeom prst="rect">
            <a:avLst/>
          </a:prstGeom>
        </p:spPr>
      </p:pic>
      <p:pic>
        <p:nvPicPr>
          <p:cNvPr id="11" name="Picture 10">
            <a:extLst>
              <a:ext uri="{FF2B5EF4-FFF2-40B4-BE49-F238E27FC236}">
                <a16:creationId xmlns:a16="http://schemas.microsoft.com/office/drawing/2014/main" id="{5E1F301E-B05F-8AD6-A2F3-B5B6D4A7CC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30852" y="2084824"/>
            <a:ext cx="1984725" cy="1290071"/>
          </a:xfrm>
          <a:prstGeom prst="rect">
            <a:avLst/>
          </a:prstGeom>
        </p:spPr>
      </p:pic>
      <p:pic>
        <p:nvPicPr>
          <p:cNvPr id="14" name="Picture 13">
            <a:extLst>
              <a:ext uri="{FF2B5EF4-FFF2-40B4-BE49-F238E27FC236}">
                <a16:creationId xmlns:a16="http://schemas.microsoft.com/office/drawing/2014/main" id="{8FBB0A7E-76D8-98C3-8C3C-4D950BFE4E46}"/>
              </a:ext>
            </a:extLst>
          </p:cNvPr>
          <p:cNvPicPr>
            <a:picLocks noChangeAspect="1"/>
          </p:cNvPicPr>
          <p:nvPr/>
        </p:nvPicPr>
        <p:blipFill>
          <a:blip r:embed="rId6"/>
          <a:stretch>
            <a:fillRect/>
          </a:stretch>
        </p:blipFill>
        <p:spPr>
          <a:xfrm>
            <a:off x="5625473" y="4134428"/>
            <a:ext cx="2180471" cy="1577179"/>
          </a:xfrm>
          <a:prstGeom prst="rect">
            <a:avLst/>
          </a:prstGeom>
        </p:spPr>
      </p:pic>
      <p:sp>
        <p:nvSpPr>
          <p:cNvPr id="18" name="TextBox 17">
            <a:extLst>
              <a:ext uri="{FF2B5EF4-FFF2-40B4-BE49-F238E27FC236}">
                <a16:creationId xmlns:a16="http://schemas.microsoft.com/office/drawing/2014/main" id="{EFEFE411-CADD-5A7F-B1A4-F4C98E109A76}"/>
              </a:ext>
            </a:extLst>
          </p:cNvPr>
          <p:cNvSpPr txBox="1"/>
          <p:nvPr/>
        </p:nvSpPr>
        <p:spPr>
          <a:xfrm>
            <a:off x="5633145" y="5739237"/>
            <a:ext cx="1663995" cy="307777"/>
          </a:xfrm>
          <a:prstGeom prst="rect">
            <a:avLst/>
          </a:prstGeom>
          <a:noFill/>
        </p:spPr>
        <p:txBody>
          <a:bodyPr wrap="square" rtlCol="0">
            <a:spAutoFit/>
          </a:bodyPr>
          <a:lstStyle/>
          <a:p>
            <a:pPr algn="ctr"/>
            <a:r>
              <a:rPr lang="en-US" sz="1400" dirty="0">
                <a:latin typeface="Aptos" panose="020B0004020202020204" pitchFamily="34" charset="0"/>
              </a:rPr>
              <a:t>Paper towels</a:t>
            </a:r>
          </a:p>
        </p:txBody>
      </p:sp>
      <p:pic>
        <p:nvPicPr>
          <p:cNvPr id="21" name="Picture 20">
            <a:extLst>
              <a:ext uri="{FF2B5EF4-FFF2-40B4-BE49-F238E27FC236}">
                <a16:creationId xmlns:a16="http://schemas.microsoft.com/office/drawing/2014/main" id="{AC0C19EF-7699-B829-D68A-B8CED0895931}"/>
              </a:ext>
            </a:extLst>
          </p:cNvPr>
          <p:cNvPicPr>
            <a:picLocks noChangeAspect="1"/>
          </p:cNvPicPr>
          <p:nvPr/>
        </p:nvPicPr>
        <p:blipFill>
          <a:blip r:embed="rId7"/>
          <a:stretch>
            <a:fillRect/>
          </a:stretch>
        </p:blipFill>
        <p:spPr>
          <a:xfrm>
            <a:off x="8104508" y="4188777"/>
            <a:ext cx="1795745" cy="1596688"/>
          </a:xfrm>
          <a:prstGeom prst="rect">
            <a:avLst/>
          </a:prstGeom>
        </p:spPr>
      </p:pic>
      <p:sp>
        <p:nvSpPr>
          <p:cNvPr id="22" name="TextBox 21">
            <a:extLst>
              <a:ext uri="{FF2B5EF4-FFF2-40B4-BE49-F238E27FC236}">
                <a16:creationId xmlns:a16="http://schemas.microsoft.com/office/drawing/2014/main" id="{3E5AE40E-2DF7-8AAA-B002-E93680395558}"/>
              </a:ext>
            </a:extLst>
          </p:cNvPr>
          <p:cNvSpPr txBox="1"/>
          <p:nvPr/>
        </p:nvSpPr>
        <p:spPr>
          <a:xfrm>
            <a:off x="8234188" y="5749783"/>
            <a:ext cx="1519985" cy="307777"/>
          </a:xfrm>
          <a:prstGeom prst="rect">
            <a:avLst/>
          </a:prstGeom>
          <a:noFill/>
        </p:spPr>
        <p:txBody>
          <a:bodyPr wrap="square" rtlCol="0">
            <a:spAutoFit/>
          </a:bodyPr>
          <a:lstStyle/>
          <a:p>
            <a:pPr algn="ctr"/>
            <a:r>
              <a:rPr lang="en-US" sz="1400" dirty="0">
                <a:latin typeface="Aptos" panose="020B0004020202020204" pitchFamily="34" charset="0"/>
              </a:rPr>
              <a:t>Napkins</a:t>
            </a:r>
          </a:p>
        </p:txBody>
      </p:sp>
      <p:pic>
        <p:nvPicPr>
          <p:cNvPr id="24" name="Picture 23" descr="Spiral notebook on blue background">
            <a:extLst>
              <a:ext uri="{FF2B5EF4-FFF2-40B4-BE49-F238E27FC236}">
                <a16:creationId xmlns:a16="http://schemas.microsoft.com/office/drawing/2014/main" id="{F1E16514-30B4-94EB-C3C8-84A05C129699}"/>
              </a:ext>
            </a:extLst>
          </p:cNvPr>
          <p:cNvPicPr>
            <a:picLocks noChangeAspect="1"/>
          </p:cNvPicPr>
          <p:nvPr/>
        </p:nvPicPr>
        <p:blipFill>
          <a:blip r:embed="rId8">
            <a:extLst>
              <a:ext uri="{28A0092B-C50C-407E-A947-70E740481C1C}">
                <a14:useLocalDpi xmlns:a14="http://schemas.microsoft.com/office/drawing/2010/main" val="0"/>
              </a:ext>
            </a:extLst>
          </a:blip>
          <a:srcRect l="9064" t="15639" r="10831" b="17834"/>
          <a:stretch/>
        </p:blipFill>
        <p:spPr>
          <a:xfrm>
            <a:off x="10155912" y="4127847"/>
            <a:ext cx="1334603" cy="1662750"/>
          </a:xfrm>
          <a:prstGeom prst="rect">
            <a:avLst/>
          </a:prstGeom>
        </p:spPr>
      </p:pic>
      <p:sp>
        <p:nvSpPr>
          <p:cNvPr id="25" name="TextBox 24">
            <a:extLst>
              <a:ext uri="{FF2B5EF4-FFF2-40B4-BE49-F238E27FC236}">
                <a16:creationId xmlns:a16="http://schemas.microsoft.com/office/drawing/2014/main" id="{EED9AC06-FD04-8239-06C3-7875D9B449AF}"/>
              </a:ext>
            </a:extLst>
          </p:cNvPr>
          <p:cNvSpPr txBox="1"/>
          <p:nvPr/>
        </p:nvSpPr>
        <p:spPr>
          <a:xfrm>
            <a:off x="9900253" y="5765068"/>
            <a:ext cx="1984725" cy="307777"/>
          </a:xfrm>
          <a:prstGeom prst="rect">
            <a:avLst/>
          </a:prstGeom>
          <a:noFill/>
        </p:spPr>
        <p:txBody>
          <a:bodyPr wrap="square" rtlCol="0">
            <a:spAutoFit/>
          </a:bodyPr>
          <a:lstStyle/>
          <a:p>
            <a:pPr algn="ctr"/>
            <a:r>
              <a:rPr lang="en-US" sz="1400" dirty="0">
                <a:latin typeface="Aptos" panose="020B0004020202020204" pitchFamily="34" charset="0"/>
              </a:rPr>
              <a:t>New notebook paper</a:t>
            </a:r>
          </a:p>
        </p:txBody>
      </p:sp>
    </p:spTree>
    <p:extLst>
      <p:ext uri="{BB962C8B-B14F-4D97-AF65-F5344CB8AC3E}">
        <p14:creationId xmlns:p14="http://schemas.microsoft.com/office/powerpoint/2010/main" val="3699539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CB3A2A-BA08-FCA2-37C6-2E1C88F4C334}"/>
              </a:ext>
            </a:extLst>
          </p:cNvPr>
          <p:cNvSpPr>
            <a:spLocks noGrp="1"/>
          </p:cNvSpPr>
          <p:nvPr>
            <p:ph type="title"/>
          </p:nvPr>
        </p:nvSpPr>
        <p:spPr>
          <a:xfrm>
            <a:off x="461177" y="187858"/>
            <a:ext cx="11257277" cy="624557"/>
          </a:xfrm>
        </p:spPr>
        <p:txBody>
          <a:bodyPr>
            <a:normAutofit/>
          </a:bodyPr>
          <a:lstStyle/>
          <a:p>
            <a:r>
              <a:rPr lang="en-US" dirty="0"/>
              <a:t>Steel/Tin Cans</a:t>
            </a:r>
          </a:p>
        </p:txBody>
      </p:sp>
      <p:sp>
        <p:nvSpPr>
          <p:cNvPr id="2" name="TextBox 1">
            <a:extLst>
              <a:ext uri="{FF2B5EF4-FFF2-40B4-BE49-F238E27FC236}">
                <a16:creationId xmlns:a16="http://schemas.microsoft.com/office/drawing/2014/main" id="{56E7A394-9C28-1021-8AF2-5AB4AE1D3CA9}"/>
              </a:ext>
            </a:extLst>
          </p:cNvPr>
          <p:cNvSpPr txBox="1"/>
          <p:nvPr/>
        </p:nvSpPr>
        <p:spPr>
          <a:xfrm>
            <a:off x="461178" y="1004183"/>
            <a:ext cx="112572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ptos" panose="020B0004020202020204" pitchFamily="34" charset="0"/>
                <a:ea typeface="+mn-ea"/>
                <a:cs typeface="+mn-cs"/>
              </a:rPr>
              <a:t>Metal cans are separated into steel and tin, with the steel being used in construction materials and new cans.</a:t>
            </a:r>
          </a:p>
        </p:txBody>
      </p:sp>
      <p:sp>
        <p:nvSpPr>
          <p:cNvPr id="9" name="Rectangle 8">
            <a:extLst>
              <a:ext uri="{FF2B5EF4-FFF2-40B4-BE49-F238E27FC236}">
                <a16:creationId xmlns:a16="http://schemas.microsoft.com/office/drawing/2014/main" id="{FA93FF36-8EE5-09F5-2386-F19A3DB59C65}"/>
              </a:ext>
            </a:extLst>
          </p:cNvPr>
          <p:cNvSpPr/>
          <p:nvPr/>
        </p:nvSpPr>
        <p:spPr>
          <a:xfrm>
            <a:off x="541659" y="2593119"/>
            <a:ext cx="3661973" cy="3041781"/>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A8503F9-BFA9-D094-4ED6-28035F126D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3265" y="2768197"/>
            <a:ext cx="3125882" cy="2200492"/>
          </a:xfrm>
          <a:prstGeom prst="rect">
            <a:avLst/>
          </a:prstGeom>
        </p:spPr>
      </p:pic>
      <p:sp>
        <p:nvSpPr>
          <p:cNvPr id="13" name="TextBox 12">
            <a:extLst>
              <a:ext uri="{FF2B5EF4-FFF2-40B4-BE49-F238E27FC236}">
                <a16:creationId xmlns:a16="http://schemas.microsoft.com/office/drawing/2014/main" id="{3BEB2C75-3B07-2906-49B3-838B4DE1C0B9}"/>
              </a:ext>
            </a:extLst>
          </p:cNvPr>
          <p:cNvSpPr txBox="1"/>
          <p:nvPr/>
        </p:nvSpPr>
        <p:spPr>
          <a:xfrm>
            <a:off x="779173" y="5143767"/>
            <a:ext cx="3185727" cy="338554"/>
          </a:xfrm>
          <a:prstGeom prst="rect">
            <a:avLst/>
          </a:prstGeom>
          <a:noFill/>
        </p:spPr>
        <p:txBody>
          <a:bodyPr wrap="square" rtlCol="0">
            <a:spAutoFit/>
          </a:bodyPr>
          <a:lstStyle/>
          <a:p>
            <a:pPr algn="ctr"/>
            <a:r>
              <a:rPr lang="en-US" sz="1600" b="1" dirty="0">
                <a:latin typeface="Aptos" panose="020B0004020202020204" pitchFamily="34" charset="0"/>
              </a:rPr>
              <a:t>Metal cans</a:t>
            </a:r>
          </a:p>
        </p:txBody>
      </p:sp>
      <p:sp>
        <p:nvSpPr>
          <p:cNvPr id="19" name="TextBox 18">
            <a:extLst>
              <a:ext uri="{FF2B5EF4-FFF2-40B4-BE49-F238E27FC236}">
                <a16:creationId xmlns:a16="http://schemas.microsoft.com/office/drawing/2014/main" id="{F5935AC0-67DD-240D-828D-868A89CBC69B}"/>
              </a:ext>
            </a:extLst>
          </p:cNvPr>
          <p:cNvSpPr txBox="1"/>
          <p:nvPr/>
        </p:nvSpPr>
        <p:spPr>
          <a:xfrm>
            <a:off x="4412830" y="3203404"/>
            <a:ext cx="1063463" cy="1862048"/>
          </a:xfrm>
          <a:prstGeom prst="rect">
            <a:avLst/>
          </a:prstGeom>
          <a:noFill/>
        </p:spPr>
        <p:txBody>
          <a:bodyPr wrap="square" rtlCol="0">
            <a:spAutoFit/>
          </a:bodyPr>
          <a:lstStyle/>
          <a:p>
            <a:r>
              <a:rPr lang="en-US" sz="11500" dirty="0">
                <a:latin typeface="Aptos" panose="020B0004020202020204" pitchFamily="34" charset="0"/>
              </a:rPr>
              <a:t>=</a:t>
            </a:r>
          </a:p>
        </p:txBody>
      </p:sp>
      <p:pic>
        <p:nvPicPr>
          <p:cNvPr id="33" name="Picture 32">
            <a:extLst>
              <a:ext uri="{FF2B5EF4-FFF2-40B4-BE49-F238E27FC236}">
                <a16:creationId xmlns:a16="http://schemas.microsoft.com/office/drawing/2014/main" id="{8B6D8D90-88DE-BF04-CCB0-1A0528E620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27746" y="1853462"/>
            <a:ext cx="1711723" cy="1479313"/>
          </a:xfrm>
          <a:prstGeom prst="rect">
            <a:avLst/>
          </a:prstGeom>
        </p:spPr>
      </p:pic>
      <p:pic>
        <p:nvPicPr>
          <p:cNvPr id="37" name="Picture 36">
            <a:extLst>
              <a:ext uri="{FF2B5EF4-FFF2-40B4-BE49-F238E27FC236}">
                <a16:creationId xmlns:a16="http://schemas.microsoft.com/office/drawing/2014/main" id="{EB0FA14D-724C-05AF-1250-CC076FADA6B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57414" y="1978944"/>
            <a:ext cx="2088255" cy="1218981"/>
          </a:xfrm>
          <a:prstGeom prst="rect">
            <a:avLst/>
          </a:prstGeom>
        </p:spPr>
      </p:pic>
      <p:sp>
        <p:nvSpPr>
          <p:cNvPr id="41" name="TextBox 40">
            <a:extLst>
              <a:ext uri="{FF2B5EF4-FFF2-40B4-BE49-F238E27FC236}">
                <a16:creationId xmlns:a16="http://schemas.microsoft.com/office/drawing/2014/main" id="{09CC0E35-6AFB-63D7-7B98-7DF1F6DDC3DE}"/>
              </a:ext>
            </a:extLst>
          </p:cNvPr>
          <p:cNvSpPr txBox="1"/>
          <p:nvPr/>
        </p:nvSpPr>
        <p:spPr>
          <a:xfrm>
            <a:off x="7657414" y="3380705"/>
            <a:ext cx="1877731" cy="307777"/>
          </a:xfrm>
          <a:prstGeom prst="rect">
            <a:avLst/>
          </a:prstGeom>
          <a:noFill/>
        </p:spPr>
        <p:txBody>
          <a:bodyPr wrap="square" rtlCol="0">
            <a:spAutoFit/>
          </a:bodyPr>
          <a:lstStyle/>
          <a:p>
            <a:pPr algn="ctr"/>
            <a:r>
              <a:rPr lang="en-US" sz="1400" dirty="0">
                <a:latin typeface="Aptos" panose="020B0004020202020204" pitchFamily="34" charset="0"/>
              </a:rPr>
              <a:t>Car parts</a:t>
            </a:r>
          </a:p>
        </p:txBody>
      </p:sp>
      <p:sp>
        <p:nvSpPr>
          <p:cNvPr id="42" name="TextBox 41">
            <a:extLst>
              <a:ext uri="{FF2B5EF4-FFF2-40B4-BE49-F238E27FC236}">
                <a16:creationId xmlns:a16="http://schemas.microsoft.com/office/drawing/2014/main" id="{6D128749-0BEB-15CB-5EA0-019928E93CF0}"/>
              </a:ext>
            </a:extLst>
          </p:cNvPr>
          <p:cNvSpPr txBox="1"/>
          <p:nvPr/>
        </p:nvSpPr>
        <p:spPr>
          <a:xfrm>
            <a:off x="5089352" y="3399740"/>
            <a:ext cx="2302884" cy="307777"/>
          </a:xfrm>
          <a:prstGeom prst="rect">
            <a:avLst/>
          </a:prstGeom>
          <a:noFill/>
        </p:spPr>
        <p:txBody>
          <a:bodyPr wrap="square" rtlCol="0">
            <a:spAutoFit/>
          </a:bodyPr>
          <a:lstStyle/>
          <a:p>
            <a:pPr algn="ctr"/>
            <a:r>
              <a:rPr lang="en-US" sz="1400" dirty="0">
                <a:latin typeface="Aptos" panose="020B0004020202020204" pitchFamily="34" charset="0"/>
              </a:rPr>
              <a:t>Bike parts</a:t>
            </a:r>
          </a:p>
        </p:txBody>
      </p:sp>
      <p:pic>
        <p:nvPicPr>
          <p:cNvPr id="4" name="Picture 3">
            <a:extLst>
              <a:ext uri="{FF2B5EF4-FFF2-40B4-BE49-F238E27FC236}">
                <a16:creationId xmlns:a16="http://schemas.microsoft.com/office/drawing/2014/main" id="{7ED09402-1EE8-DCB2-92BA-9EAC5E626A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877915" y="1853461"/>
            <a:ext cx="1996974" cy="1469945"/>
          </a:xfrm>
          <a:prstGeom prst="rect">
            <a:avLst/>
          </a:prstGeom>
        </p:spPr>
      </p:pic>
      <p:sp>
        <p:nvSpPr>
          <p:cNvPr id="5" name="TextBox 4">
            <a:extLst>
              <a:ext uri="{FF2B5EF4-FFF2-40B4-BE49-F238E27FC236}">
                <a16:creationId xmlns:a16="http://schemas.microsoft.com/office/drawing/2014/main" id="{A4E56E71-F808-4B38-636A-4F1A9A4A4406}"/>
              </a:ext>
            </a:extLst>
          </p:cNvPr>
          <p:cNvSpPr txBox="1"/>
          <p:nvPr/>
        </p:nvSpPr>
        <p:spPr>
          <a:xfrm>
            <a:off x="9861692" y="3399740"/>
            <a:ext cx="1877731" cy="307777"/>
          </a:xfrm>
          <a:prstGeom prst="rect">
            <a:avLst/>
          </a:prstGeom>
          <a:noFill/>
        </p:spPr>
        <p:txBody>
          <a:bodyPr wrap="square" rtlCol="0">
            <a:spAutoFit/>
          </a:bodyPr>
          <a:lstStyle/>
          <a:p>
            <a:pPr algn="ctr"/>
            <a:r>
              <a:rPr lang="en-US" sz="1400" dirty="0">
                <a:latin typeface="Aptos" panose="020B0004020202020204" pitchFamily="34" charset="0"/>
              </a:rPr>
              <a:t>Steel beams</a:t>
            </a:r>
          </a:p>
        </p:txBody>
      </p:sp>
      <p:pic>
        <p:nvPicPr>
          <p:cNvPr id="6" name="Picture 5">
            <a:extLst>
              <a:ext uri="{FF2B5EF4-FFF2-40B4-BE49-F238E27FC236}">
                <a16:creationId xmlns:a16="http://schemas.microsoft.com/office/drawing/2014/main" id="{096B7EB7-7A4C-C04E-A421-FDD68A7AF2A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16408" y="3908387"/>
            <a:ext cx="1408024" cy="1469945"/>
          </a:xfrm>
          <a:prstGeom prst="rect">
            <a:avLst/>
          </a:prstGeom>
        </p:spPr>
      </p:pic>
      <p:sp>
        <p:nvSpPr>
          <p:cNvPr id="7" name="TextBox 6">
            <a:extLst>
              <a:ext uri="{FF2B5EF4-FFF2-40B4-BE49-F238E27FC236}">
                <a16:creationId xmlns:a16="http://schemas.microsoft.com/office/drawing/2014/main" id="{8F561AA6-2CC3-34D7-1BE7-6210F08DE667}"/>
              </a:ext>
            </a:extLst>
          </p:cNvPr>
          <p:cNvSpPr txBox="1"/>
          <p:nvPr/>
        </p:nvSpPr>
        <p:spPr>
          <a:xfrm>
            <a:off x="5476293" y="5435630"/>
            <a:ext cx="1877731" cy="307777"/>
          </a:xfrm>
          <a:prstGeom prst="rect">
            <a:avLst/>
          </a:prstGeom>
          <a:noFill/>
        </p:spPr>
        <p:txBody>
          <a:bodyPr wrap="square" rtlCol="0">
            <a:spAutoFit/>
          </a:bodyPr>
          <a:lstStyle/>
          <a:p>
            <a:pPr algn="ctr"/>
            <a:r>
              <a:rPr lang="en-US" sz="1400" dirty="0">
                <a:latin typeface="Aptos" panose="020B0004020202020204" pitchFamily="34" charset="0"/>
              </a:rPr>
              <a:t>Rebar</a:t>
            </a:r>
          </a:p>
        </p:txBody>
      </p:sp>
      <p:pic>
        <p:nvPicPr>
          <p:cNvPr id="8" name="Picture 7">
            <a:extLst>
              <a:ext uri="{FF2B5EF4-FFF2-40B4-BE49-F238E27FC236}">
                <a16:creationId xmlns:a16="http://schemas.microsoft.com/office/drawing/2014/main" id="{547AA783-2B92-CB50-C67A-CE0A87661B4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988370" y="3752152"/>
            <a:ext cx="1408024" cy="1782413"/>
          </a:xfrm>
          <a:prstGeom prst="rect">
            <a:avLst/>
          </a:prstGeom>
        </p:spPr>
      </p:pic>
      <p:sp>
        <p:nvSpPr>
          <p:cNvPr id="10" name="TextBox 9">
            <a:extLst>
              <a:ext uri="{FF2B5EF4-FFF2-40B4-BE49-F238E27FC236}">
                <a16:creationId xmlns:a16="http://schemas.microsoft.com/office/drawing/2014/main" id="{06A7C5CC-154A-B8D5-C2CC-BE5EF5BE7D8A}"/>
              </a:ext>
            </a:extLst>
          </p:cNvPr>
          <p:cNvSpPr txBox="1"/>
          <p:nvPr/>
        </p:nvSpPr>
        <p:spPr>
          <a:xfrm>
            <a:off x="7793081" y="5435630"/>
            <a:ext cx="1877731" cy="307777"/>
          </a:xfrm>
          <a:prstGeom prst="rect">
            <a:avLst/>
          </a:prstGeom>
          <a:noFill/>
        </p:spPr>
        <p:txBody>
          <a:bodyPr wrap="square" rtlCol="0">
            <a:spAutoFit/>
          </a:bodyPr>
          <a:lstStyle/>
          <a:p>
            <a:pPr algn="ctr"/>
            <a:r>
              <a:rPr lang="en-US" sz="1400" dirty="0">
                <a:latin typeface="Aptos" panose="020B0004020202020204" pitchFamily="34" charset="0"/>
              </a:rPr>
              <a:t>Appliances</a:t>
            </a:r>
          </a:p>
        </p:txBody>
      </p:sp>
      <p:pic>
        <p:nvPicPr>
          <p:cNvPr id="11" name="Picture 10">
            <a:extLst>
              <a:ext uri="{FF2B5EF4-FFF2-40B4-BE49-F238E27FC236}">
                <a16:creationId xmlns:a16="http://schemas.microsoft.com/office/drawing/2014/main" id="{2937ACB4-8D07-4028-9CB9-8BB3080F136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02347" y="3917755"/>
            <a:ext cx="2084797" cy="1469945"/>
          </a:xfrm>
          <a:prstGeom prst="rect">
            <a:avLst/>
          </a:prstGeom>
        </p:spPr>
      </p:pic>
      <p:sp>
        <p:nvSpPr>
          <p:cNvPr id="14" name="TextBox 13">
            <a:extLst>
              <a:ext uri="{FF2B5EF4-FFF2-40B4-BE49-F238E27FC236}">
                <a16:creationId xmlns:a16="http://schemas.microsoft.com/office/drawing/2014/main" id="{329FEC72-6E9C-8753-56A1-7F90B6CB3E20}"/>
              </a:ext>
            </a:extLst>
          </p:cNvPr>
          <p:cNvSpPr txBox="1"/>
          <p:nvPr/>
        </p:nvSpPr>
        <p:spPr>
          <a:xfrm>
            <a:off x="10000618" y="5444998"/>
            <a:ext cx="1877731" cy="307777"/>
          </a:xfrm>
          <a:prstGeom prst="rect">
            <a:avLst/>
          </a:prstGeom>
          <a:noFill/>
        </p:spPr>
        <p:txBody>
          <a:bodyPr wrap="square" rtlCol="0">
            <a:spAutoFit/>
          </a:bodyPr>
          <a:lstStyle/>
          <a:p>
            <a:pPr algn="ctr"/>
            <a:r>
              <a:rPr lang="en-US" sz="1400" dirty="0">
                <a:latin typeface="Aptos" panose="020B0004020202020204" pitchFamily="34" charset="0"/>
              </a:rPr>
              <a:t>New cans</a:t>
            </a:r>
          </a:p>
        </p:txBody>
      </p:sp>
      <p:sp>
        <p:nvSpPr>
          <p:cNvPr id="15" name="TextBox 14">
            <a:extLst>
              <a:ext uri="{FF2B5EF4-FFF2-40B4-BE49-F238E27FC236}">
                <a16:creationId xmlns:a16="http://schemas.microsoft.com/office/drawing/2014/main" id="{6CDF4160-B239-6ECA-F314-ECF2DE50A2BF}"/>
              </a:ext>
            </a:extLst>
          </p:cNvPr>
          <p:cNvSpPr txBox="1"/>
          <p:nvPr/>
        </p:nvSpPr>
        <p:spPr>
          <a:xfrm>
            <a:off x="337996" y="6432127"/>
            <a:ext cx="11516008"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Aptos" panose="020B0004020202020204" pitchFamily="34" charset="0"/>
                <a:ea typeface="+mn-ea"/>
                <a:cs typeface="+mn-cs"/>
              </a:rPr>
              <a:t>1. “Tin" cans are actually steel cans coated in a thin layer of tin. The tin and steel are separated during the recycling process. All steel contains recycled steel. Source: </a:t>
            </a:r>
            <a:r>
              <a:rPr kumimoji="0" lang="en-US" sz="1050" b="0" i="0" u="none" strike="noStrike" kern="1200" cap="none" spc="0" normalizeH="0" baseline="0" noProof="0" dirty="0">
                <a:ln>
                  <a:noFill/>
                </a:ln>
                <a:effectLst/>
                <a:uLnTx/>
                <a:uFillTx/>
                <a:latin typeface="Aptos" panose="020B0004020202020204" pitchFamily="34" charset="0"/>
                <a:ea typeface="+mn-ea"/>
                <a:cs typeface="+mn-cs"/>
                <a:hlinkClick r:id="rId10"/>
              </a:rPr>
              <a:t>https://www.maine.gov/dep/waste/recycle/whatrecyclablesbecome.html#cardboard</a:t>
            </a:r>
            <a:r>
              <a:rPr kumimoji="0" lang="en-US" sz="1050" b="0" i="0" u="none" strike="noStrike" kern="1200" cap="none" spc="0" normalizeH="0" baseline="0" noProof="0" dirty="0">
                <a:ln>
                  <a:noFill/>
                </a:ln>
                <a:effectLst/>
                <a:uLnTx/>
                <a:uFillTx/>
                <a:latin typeface="Aptos" panose="020B0004020202020204" pitchFamily="34" charset="0"/>
                <a:ea typeface="+mn-ea"/>
                <a:cs typeface="+mn-cs"/>
              </a:rPr>
              <a:t> </a:t>
            </a:r>
          </a:p>
        </p:txBody>
      </p:sp>
    </p:spTree>
    <p:extLst>
      <p:ext uri="{BB962C8B-B14F-4D97-AF65-F5344CB8AC3E}">
        <p14:creationId xmlns:p14="http://schemas.microsoft.com/office/powerpoint/2010/main" val="4169223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CB3A2A-BA08-FCA2-37C6-2E1C88F4C334}"/>
              </a:ext>
            </a:extLst>
          </p:cNvPr>
          <p:cNvSpPr>
            <a:spLocks noGrp="1"/>
          </p:cNvSpPr>
          <p:nvPr>
            <p:ph type="title"/>
          </p:nvPr>
        </p:nvSpPr>
        <p:spPr>
          <a:xfrm>
            <a:off x="461177" y="187858"/>
            <a:ext cx="11257277" cy="624557"/>
          </a:xfrm>
        </p:spPr>
        <p:txBody>
          <a:bodyPr>
            <a:normAutofit/>
          </a:bodyPr>
          <a:lstStyle/>
          <a:p>
            <a:r>
              <a:rPr lang="en-US" dirty="0"/>
              <a:t>Aluminum Cans</a:t>
            </a:r>
          </a:p>
        </p:txBody>
      </p:sp>
      <p:sp>
        <p:nvSpPr>
          <p:cNvPr id="2" name="TextBox 1">
            <a:extLst>
              <a:ext uri="{FF2B5EF4-FFF2-40B4-BE49-F238E27FC236}">
                <a16:creationId xmlns:a16="http://schemas.microsoft.com/office/drawing/2014/main" id="{56E7A394-9C28-1021-8AF2-5AB4AE1D3CA9}"/>
              </a:ext>
            </a:extLst>
          </p:cNvPr>
          <p:cNvSpPr txBox="1"/>
          <p:nvPr/>
        </p:nvSpPr>
        <p:spPr>
          <a:xfrm>
            <a:off x="461178" y="1004183"/>
            <a:ext cx="1125727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ptos" panose="020B0004020202020204" pitchFamily="34" charset="0"/>
                <a:ea typeface="+mn-ea"/>
                <a:cs typeface="+mn-cs"/>
              </a:rPr>
              <a:t>These can be recycled into new aluminum cans, car bodies, or even airplane parts. Unlike other materials, aluminum can be recycled indefinitely without losing quality, which is why recycled cans are often turned back into new cans. Producing new cans from recycled aluminum saves 95% of the energy used to produce cans from ore, known as bauxite.</a:t>
            </a:r>
            <a:r>
              <a:rPr kumimoji="0" lang="en-US" sz="1800" b="0" i="0" u="none" strike="noStrike" kern="1200" cap="none" spc="0" normalizeH="0" baseline="30000" noProof="0" dirty="0">
                <a:ln>
                  <a:noFill/>
                </a:ln>
                <a:effectLst/>
                <a:uLnTx/>
                <a:uFillTx/>
                <a:latin typeface="Aptos" panose="020B0004020202020204" pitchFamily="34" charset="0"/>
                <a:ea typeface="+mn-ea"/>
                <a:cs typeface="+mn-cs"/>
              </a:rPr>
              <a:t>1</a:t>
            </a:r>
            <a:r>
              <a:rPr kumimoji="0" lang="en-US" sz="1800" b="0" i="0" u="none" strike="noStrike" kern="1200" cap="none" spc="0" normalizeH="0" baseline="0" noProof="0" dirty="0">
                <a:ln>
                  <a:noFill/>
                </a:ln>
                <a:effectLst/>
                <a:uLnTx/>
                <a:uFillTx/>
                <a:latin typeface="Aptos" panose="020B0004020202020204" pitchFamily="34" charset="0"/>
                <a:ea typeface="+mn-ea"/>
                <a:cs typeface="+mn-cs"/>
              </a:rPr>
              <a:t> </a:t>
            </a:r>
            <a:endParaRPr kumimoji="0" lang="en-US" sz="1800" b="0" i="0" u="none" strike="noStrike" kern="1200" cap="none" spc="0" normalizeH="0" baseline="30000" noProof="0" dirty="0">
              <a:ln>
                <a:noFill/>
              </a:ln>
              <a:effectLst/>
              <a:uLnTx/>
              <a:uFillTx/>
              <a:latin typeface="Aptos" panose="020B0004020202020204" pitchFamily="34" charset="0"/>
              <a:ea typeface="+mn-ea"/>
              <a:cs typeface="+mn-cs"/>
            </a:endParaRPr>
          </a:p>
        </p:txBody>
      </p:sp>
      <p:sp>
        <p:nvSpPr>
          <p:cNvPr id="9" name="Rectangle 8">
            <a:extLst>
              <a:ext uri="{FF2B5EF4-FFF2-40B4-BE49-F238E27FC236}">
                <a16:creationId xmlns:a16="http://schemas.microsoft.com/office/drawing/2014/main" id="{FA93FF36-8EE5-09F5-2386-F19A3DB59C65}"/>
              </a:ext>
            </a:extLst>
          </p:cNvPr>
          <p:cNvSpPr/>
          <p:nvPr/>
        </p:nvSpPr>
        <p:spPr>
          <a:xfrm>
            <a:off x="541659" y="2593119"/>
            <a:ext cx="3661973" cy="3041781"/>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A8503F9-BFA9-D094-4ED6-28035F126D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6510" y="2790696"/>
            <a:ext cx="2871054" cy="2200491"/>
          </a:xfrm>
          <a:prstGeom prst="rect">
            <a:avLst/>
          </a:prstGeom>
        </p:spPr>
      </p:pic>
      <p:sp>
        <p:nvSpPr>
          <p:cNvPr id="13" name="TextBox 12">
            <a:extLst>
              <a:ext uri="{FF2B5EF4-FFF2-40B4-BE49-F238E27FC236}">
                <a16:creationId xmlns:a16="http://schemas.microsoft.com/office/drawing/2014/main" id="{3BEB2C75-3B07-2906-49B3-838B4DE1C0B9}"/>
              </a:ext>
            </a:extLst>
          </p:cNvPr>
          <p:cNvSpPr txBox="1"/>
          <p:nvPr/>
        </p:nvSpPr>
        <p:spPr>
          <a:xfrm>
            <a:off x="779173" y="5143767"/>
            <a:ext cx="3185727" cy="338554"/>
          </a:xfrm>
          <a:prstGeom prst="rect">
            <a:avLst/>
          </a:prstGeom>
          <a:noFill/>
        </p:spPr>
        <p:txBody>
          <a:bodyPr wrap="square" rtlCol="0">
            <a:spAutoFit/>
          </a:bodyPr>
          <a:lstStyle/>
          <a:p>
            <a:pPr algn="ctr"/>
            <a:r>
              <a:rPr lang="en-US" sz="1600" b="1" dirty="0">
                <a:latin typeface="Aptos" panose="020B0004020202020204" pitchFamily="34" charset="0"/>
              </a:rPr>
              <a:t>Aluminum Cans</a:t>
            </a:r>
          </a:p>
        </p:txBody>
      </p:sp>
      <p:sp>
        <p:nvSpPr>
          <p:cNvPr id="19" name="TextBox 18">
            <a:extLst>
              <a:ext uri="{FF2B5EF4-FFF2-40B4-BE49-F238E27FC236}">
                <a16:creationId xmlns:a16="http://schemas.microsoft.com/office/drawing/2014/main" id="{F5935AC0-67DD-240D-828D-868A89CBC69B}"/>
              </a:ext>
            </a:extLst>
          </p:cNvPr>
          <p:cNvSpPr txBox="1"/>
          <p:nvPr/>
        </p:nvSpPr>
        <p:spPr>
          <a:xfrm>
            <a:off x="4412830" y="3203404"/>
            <a:ext cx="1063463" cy="1862048"/>
          </a:xfrm>
          <a:prstGeom prst="rect">
            <a:avLst/>
          </a:prstGeom>
          <a:noFill/>
        </p:spPr>
        <p:txBody>
          <a:bodyPr wrap="square" rtlCol="0">
            <a:spAutoFit/>
          </a:bodyPr>
          <a:lstStyle/>
          <a:p>
            <a:r>
              <a:rPr lang="en-US" sz="11500" dirty="0">
                <a:latin typeface="Aptos" panose="020B0004020202020204" pitchFamily="34" charset="0"/>
              </a:rPr>
              <a:t>=</a:t>
            </a:r>
          </a:p>
        </p:txBody>
      </p:sp>
      <p:pic>
        <p:nvPicPr>
          <p:cNvPr id="33" name="Picture 32">
            <a:extLst>
              <a:ext uri="{FF2B5EF4-FFF2-40B4-BE49-F238E27FC236}">
                <a16:creationId xmlns:a16="http://schemas.microsoft.com/office/drawing/2014/main" id="{8B6D8D90-88DE-BF04-CCB0-1A0528E620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25840" y="3119300"/>
            <a:ext cx="2088255" cy="1600552"/>
          </a:xfrm>
          <a:prstGeom prst="rect">
            <a:avLst/>
          </a:prstGeom>
        </p:spPr>
      </p:pic>
      <p:sp>
        <p:nvSpPr>
          <p:cNvPr id="42" name="TextBox 41">
            <a:extLst>
              <a:ext uri="{FF2B5EF4-FFF2-40B4-BE49-F238E27FC236}">
                <a16:creationId xmlns:a16="http://schemas.microsoft.com/office/drawing/2014/main" id="{6D128749-0BEB-15CB-5EA0-019928E93CF0}"/>
              </a:ext>
            </a:extLst>
          </p:cNvPr>
          <p:cNvSpPr txBox="1"/>
          <p:nvPr/>
        </p:nvSpPr>
        <p:spPr>
          <a:xfrm>
            <a:off x="6089815" y="4822448"/>
            <a:ext cx="2302884" cy="307777"/>
          </a:xfrm>
          <a:prstGeom prst="rect">
            <a:avLst/>
          </a:prstGeom>
          <a:noFill/>
        </p:spPr>
        <p:txBody>
          <a:bodyPr wrap="square" rtlCol="0">
            <a:spAutoFit/>
          </a:bodyPr>
          <a:lstStyle/>
          <a:p>
            <a:pPr algn="ctr"/>
            <a:r>
              <a:rPr lang="en-US" sz="1400" dirty="0">
                <a:latin typeface="Aptos" panose="020B0004020202020204" pitchFamily="34" charset="0"/>
              </a:rPr>
              <a:t>New aluminum cans</a:t>
            </a:r>
          </a:p>
        </p:txBody>
      </p:sp>
      <p:sp>
        <p:nvSpPr>
          <p:cNvPr id="45" name="TextBox 44">
            <a:extLst>
              <a:ext uri="{FF2B5EF4-FFF2-40B4-BE49-F238E27FC236}">
                <a16:creationId xmlns:a16="http://schemas.microsoft.com/office/drawing/2014/main" id="{CD8269CA-3E38-D5A5-B341-339C83AA8086}"/>
              </a:ext>
            </a:extLst>
          </p:cNvPr>
          <p:cNvSpPr txBox="1"/>
          <p:nvPr/>
        </p:nvSpPr>
        <p:spPr>
          <a:xfrm>
            <a:off x="461177" y="6506834"/>
            <a:ext cx="11516008" cy="25391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050" b="0" i="0" u="none" strike="noStrike" kern="1200" cap="none" spc="0" normalizeH="0" baseline="0" noProof="0" dirty="0">
                <a:ln>
                  <a:noFill/>
                </a:ln>
                <a:effectLst/>
                <a:uLnTx/>
                <a:uFillTx/>
                <a:latin typeface="Aptos" panose="020B0004020202020204" pitchFamily="34" charset="0"/>
                <a:ea typeface="+mn-ea"/>
                <a:cs typeface="+mn-cs"/>
              </a:rPr>
              <a:t>1. Source: </a:t>
            </a:r>
            <a:r>
              <a:rPr kumimoji="0" lang="en-US" sz="1050" b="0" i="0" u="none" strike="noStrike" kern="1200" cap="none" spc="0" normalizeH="0" baseline="0" noProof="0" dirty="0">
                <a:ln>
                  <a:noFill/>
                </a:ln>
                <a:effectLst/>
                <a:uLnTx/>
                <a:uFillTx/>
                <a:latin typeface="Aptos" panose="020B0004020202020204" pitchFamily="34" charset="0"/>
                <a:ea typeface="+mn-ea"/>
                <a:cs typeface="+mn-cs"/>
                <a:hlinkClick r:id="rId5"/>
              </a:rPr>
              <a:t>https://www.maine.gov/dep/waste/recycle/whatrecyclablesbecome.html#cardboard</a:t>
            </a:r>
            <a:r>
              <a:rPr kumimoji="0" lang="en-US" sz="1050" b="0" i="0" u="none" strike="noStrike" kern="1200" cap="none" spc="0" normalizeH="0" baseline="0" noProof="0" dirty="0">
                <a:ln>
                  <a:noFill/>
                </a:ln>
                <a:effectLst/>
                <a:uLnTx/>
                <a:uFillTx/>
                <a:latin typeface="Aptos" panose="020B0004020202020204" pitchFamily="34" charset="0"/>
                <a:ea typeface="+mn-ea"/>
                <a:cs typeface="+mn-cs"/>
              </a:rPr>
              <a:t> </a:t>
            </a:r>
          </a:p>
        </p:txBody>
      </p:sp>
    </p:spTree>
    <p:extLst>
      <p:ext uri="{BB962C8B-B14F-4D97-AF65-F5344CB8AC3E}">
        <p14:creationId xmlns:p14="http://schemas.microsoft.com/office/powerpoint/2010/main" val="13594991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Office Theme">
  <a:themeElements>
    <a:clrScheme name="GFL Default">
      <a:dk1>
        <a:sysClr val="windowText" lastClr="000000"/>
      </a:dk1>
      <a:lt1>
        <a:sysClr val="window" lastClr="FFFFFF"/>
      </a:lt1>
      <a:dk2>
        <a:srgbClr val="44546A"/>
      </a:dk2>
      <a:lt2>
        <a:srgbClr val="E7E6E6"/>
      </a:lt2>
      <a:accent1>
        <a:srgbClr val="97D700"/>
      </a:accent1>
      <a:accent2>
        <a:srgbClr val="084461"/>
      </a:accent2>
      <a:accent3>
        <a:srgbClr val="269ABC"/>
      </a:accent3>
      <a:accent4>
        <a:srgbClr val="79AC00"/>
      </a:accent4>
      <a:accent5>
        <a:srgbClr val="BFBFBF"/>
      </a:accent5>
      <a:accent6>
        <a:srgbClr val="5C5C5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9d82902-8490-4292-a7e6-d29fbb3e50e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93E157D821A043929D826E560CDE32" ma:contentTypeVersion="18" ma:contentTypeDescription="Create a new document." ma:contentTypeScope="" ma:versionID="43516c29bccb1de76fa913aa061ef57f">
  <xsd:schema xmlns:xsd="http://www.w3.org/2001/XMLSchema" xmlns:xs="http://www.w3.org/2001/XMLSchema" xmlns:p="http://schemas.microsoft.com/office/2006/metadata/properties" xmlns:ns3="e9d82902-8490-4292-a7e6-d29fbb3e50ea" xmlns:ns4="5fe49d94-c3ab-4fd1-81cd-f2d4ca92ed11" targetNamespace="http://schemas.microsoft.com/office/2006/metadata/properties" ma:root="true" ma:fieldsID="5a68324374d5792620d8597244ef77a7" ns3:_="" ns4:_="">
    <xsd:import namespace="e9d82902-8490-4292-a7e6-d29fbb3e50ea"/>
    <xsd:import namespace="5fe49d94-c3ab-4fd1-81cd-f2d4ca92ed1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4:SharedWithUsers" minOccurs="0"/>
                <xsd:element ref="ns4:SharedWithDetails" minOccurs="0"/>
                <xsd:element ref="ns4:SharingHintHash"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82902-8490-4292-a7e6-d29fbb3e50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e49d94-c3ab-4fd1-81cd-f2d4ca92ed1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E18011-C3F0-420D-94F2-8703C7DF820B}">
  <ds:schemaRefs>
    <ds:schemaRef ds:uri="http://purl.org/dc/terms/"/>
    <ds:schemaRef ds:uri="http://schemas.microsoft.com/office/2006/documentManagement/types"/>
    <ds:schemaRef ds:uri="http://www.w3.org/XML/1998/namespace"/>
    <ds:schemaRef ds:uri="http://schemas.microsoft.com/office/infopath/2007/PartnerControls"/>
    <ds:schemaRef ds:uri="http://purl.org/dc/dcmitype/"/>
    <ds:schemaRef ds:uri="e9d82902-8490-4292-a7e6-d29fbb3e50ea"/>
    <ds:schemaRef ds:uri="http://schemas.microsoft.com/office/2006/metadata/properties"/>
    <ds:schemaRef ds:uri="http://schemas.openxmlformats.org/package/2006/metadata/core-properties"/>
    <ds:schemaRef ds:uri="5fe49d94-c3ab-4fd1-81cd-f2d4ca92ed11"/>
    <ds:schemaRef ds:uri="http://purl.org/dc/elements/1.1/"/>
  </ds:schemaRefs>
</ds:datastoreItem>
</file>

<file path=customXml/itemProps2.xml><?xml version="1.0" encoding="utf-8"?>
<ds:datastoreItem xmlns:ds="http://schemas.openxmlformats.org/officeDocument/2006/customXml" ds:itemID="{80D0FA1C-477F-4F00-8E58-2F9422ABBA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d82902-8490-4292-a7e6-d29fbb3e50ea"/>
    <ds:schemaRef ds:uri="5fe49d94-c3ab-4fd1-81cd-f2d4ca92ed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1B7072-383D-4058-9676-3E1D5CA3FF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9265</TotalTime>
  <Words>603</Words>
  <Application>Microsoft Office PowerPoint</Application>
  <PresentationFormat>Widescreen</PresentationFormat>
  <Paragraphs>116</Paragraphs>
  <Slides>12</Slides>
  <Notes>10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20" baseType="lpstr">
      <vt:lpstr>Aptos</vt:lpstr>
      <vt:lpstr>Arial</vt:lpstr>
      <vt:lpstr>Arial Black</vt:lpstr>
      <vt:lpstr>Calibri</vt:lpstr>
      <vt:lpstr>Calibri Light</vt:lpstr>
      <vt:lpstr>Symbol</vt:lpstr>
      <vt:lpstr>2_Office Theme</vt:lpstr>
      <vt:lpstr>think-cell Slide</vt:lpstr>
      <vt:lpstr>PowerPoint Presentation</vt:lpstr>
      <vt:lpstr>Accepted and Not-Accepted Items Materials in Sampson County</vt:lpstr>
      <vt:lpstr>Newspaper</vt:lpstr>
      <vt:lpstr>Magazines</vt:lpstr>
      <vt:lpstr>Paperboard / Mixed Paper</vt:lpstr>
      <vt:lpstr>Corrugated Cardboard</vt:lpstr>
      <vt:lpstr>Office Paper</vt:lpstr>
      <vt:lpstr>Steel/Tin Cans</vt:lpstr>
      <vt:lpstr>Aluminum Cans</vt:lpstr>
      <vt:lpstr>Plastic Bottles - #1 Plastic</vt:lpstr>
      <vt:lpstr>Plastic Bottles - #2 Plastic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Constantinou</dc:creator>
  <cp:lastModifiedBy>Crystal Slone</cp:lastModifiedBy>
  <cp:revision>41</cp:revision>
  <dcterms:created xsi:type="dcterms:W3CDTF">2024-09-06T16:11:47Z</dcterms:created>
  <dcterms:modified xsi:type="dcterms:W3CDTF">2025-03-05T18:58:29Z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0x0101002493E157D821A043929D826E560CDE32</vt:lpwstr>
  </property>
</Properties>
</file>